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 id="2147483660" r:id="rId2"/>
  </p:sldMasterIdLst>
  <p:notesMasterIdLst>
    <p:notesMasterId r:id="rId27"/>
  </p:notesMasterIdLst>
  <p:sldIdLst>
    <p:sldId id="256" r:id="rId3"/>
    <p:sldId id="428" r:id="rId4"/>
    <p:sldId id="439" r:id="rId5"/>
    <p:sldId id="423" r:id="rId6"/>
    <p:sldId id="441" r:id="rId7"/>
    <p:sldId id="427" r:id="rId8"/>
    <p:sldId id="435" r:id="rId9"/>
    <p:sldId id="442" r:id="rId10"/>
    <p:sldId id="429" r:id="rId11"/>
    <p:sldId id="430" r:id="rId12"/>
    <p:sldId id="444" r:id="rId13"/>
    <p:sldId id="431" r:id="rId14"/>
    <p:sldId id="432" r:id="rId15"/>
    <p:sldId id="443" r:id="rId16"/>
    <p:sldId id="433" r:id="rId17"/>
    <p:sldId id="434" r:id="rId18"/>
    <p:sldId id="445" r:id="rId19"/>
    <p:sldId id="447" r:id="rId20"/>
    <p:sldId id="438" r:id="rId21"/>
    <p:sldId id="437" r:id="rId22"/>
    <p:sldId id="440" r:id="rId23"/>
    <p:sldId id="446" r:id="rId24"/>
    <p:sldId id="448" r:id="rId25"/>
    <p:sldId id="289" r:id="rId26"/>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42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1230853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 name="Shape 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3575384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792296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76756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945539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984883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692611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596131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071686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9169305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969859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264433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048561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1773884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847815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4093324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685625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3" name="Shape 2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59442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216633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725156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832692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52816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555748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082043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691727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2111123"/>
            <a:ext cx="7772400" cy="1546474"/>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
        <p:nvSpPr>
          <p:cNvPr id="9" name="Shape 9"/>
          <p:cNvSpPr txBox="1">
            <a:spLocks noGrp="1"/>
          </p:cNvSpPr>
          <p:nvPr>
            <p:ph type="subTitle" idx="1"/>
          </p:nvPr>
        </p:nvSpPr>
        <p:spPr>
          <a:xfrm>
            <a:off x="685800" y="3786737"/>
            <a:ext cx="7772400" cy="1046317"/>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457200"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6" name="Shape 16"/>
          <p:cNvSpPr txBox="1">
            <a:spLocks noGrp="1"/>
          </p:cNvSpPr>
          <p:nvPr>
            <p:ph type="body" idx="2"/>
          </p:nvPr>
        </p:nvSpPr>
        <p:spPr>
          <a:xfrm>
            <a:off x="4692273"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693"/>
          </a:xfrm>
          <a:prstGeom prst="rect">
            <a:avLst/>
          </a:prstGeom>
          <a:noFill/>
          <a:ln>
            <a:noFill/>
          </a:ln>
        </p:spPr>
        <p:txBody>
          <a:bodyPr lIns="91425" tIns="91425" rIns="91425" bIns="91425" anchor="t" anchorCtr="0"/>
          <a:lstStyle>
            <a:lvl1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274319" y="274319"/>
            <a:ext cx="8595359" cy="822960"/>
          </a:xfrm>
          <a:prstGeom prst="rect">
            <a:avLst/>
          </a:prstGeom>
        </p:spPr>
        <p:txBody>
          <a:bodyPr lIns="91425" tIns="91425" rIns="91425" b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a:endParaRPr/>
          </a:p>
        </p:txBody>
      </p:sp>
      <p:sp>
        <p:nvSpPr>
          <p:cNvPr id="32" name="Shape 32"/>
          <p:cNvSpPr txBox="1">
            <a:spLocks noGrp="1"/>
          </p:cNvSpPr>
          <p:nvPr>
            <p:ph type="body" idx="1"/>
          </p:nvPr>
        </p:nvSpPr>
        <p:spPr>
          <a:xfrm>
            <a:off x="274319" y="1645919"/>
            <a:ext cx="4023360" cy="4937760"/>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
        <p:nvSpPr>
          <p:cNvPr id="33" name="Shape 33"/>
          <p:cNvSpPr txBox="1">
            <a:spLocks noGrp="1"/>
          </p:cNvSpPr>
          <p:nvPr>
            <p:ph type="body" idx="2"/>
          </p:nvPr>
        </p:nvSpPr>
        <p:spPr>
          <a:xfrm>
            <a:off x="4846319" y="1645919"/>
            <a:ext cx="4023360" cy="4937760"/>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34"/>
        <p:cNvGrpSpPr/>
        <p:nvPr/>
      </p:nvGrpSpPr>
      <p:grpSpPr>
        <a:xfrm>
          <a:off x="0" y="0"/>
          <a:ext cx="0" cy="0"/>
          <a:chOff x="0" y="0"/>
          <a:chExt cx="0" cy="0"/>
        </a:xfrm>
      </p:grpSpPr>
      <p:sp>
        <p:nvSpPr>
          <p:cNvPr id="35" name="Shape 35"/>
          <p:cNvSpPr txBox="1">
            <a:spLocks noGrp="1"/>
          </p:cNvSpPr>
          <p:nvPr>
            <p:ph type="body" idx="1"/>
          </p:nvPr>
        </p:nvSpPr>
        <p:spPr>
          <a:xfrm>
            <a:off x="274319" y="6035039"/>
            <a:ext cx="8595359" cy="548639"/>
          </a:xfrm>
          <a:prstGeom prst="rect">
            <a:avLst/>
          </a:prstGeom>
        </p:spPr>
        <p:txBody>
          <a:bodyPr lIns="91425" tIns="91425" rIns="91425" b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marL="342900" indent="-342900" algn="l" rtl="0">
              <a:spcBef>
                <a:spcPts val="600"/>
              </a:spcBef>
              <a:buClr>
                <a:schemeClr val="dk1"/>
              </a:buClr>
              <a:buSzPct val="166666"/>
              <a:buFont typeface="Arial"/>
              <a:buChar char="•"/>
              <a:defRPr sz="3000" b="0" i="0" u="none" strike="noStrike" cap="none" baseline="0">
                <a:solidFill>
                  <a:schemeClr val="dk1"/>
                </a:solidFill>
                <a:latin typeface="Arial"/>
                <a:ea typeface="Arial"/>
                <a:cs typeface="Arial"/>
                <a:sym typeface="Arial"/>
              </a:defRPr>
            </a:lvl1pPr>
            <a:lvl2pPr marL="742950" indent="-285750" algn="l" rtl="0">
              <a:spcBef>
                <a:spcPts val="480"/>
              </a:spcBef>
              <a:buClr>
                <a:schemeClr val="dk1"/>
              </a:buClr>
              <a:buSzPct val="100000"/>
              <a:buFont typeface="Courier New"/>
              <a:buChar char="o"/>
              <a:defRPr sz="2400" b="0" i="0" u="none" strike="noStrike" cap="none" baseline="0">
                <a:solidFill>
                  <a:schemeClr val="dk1"/>
                </a:solidFill>
                <a:latin typeface="Arial"/>
                <a:ea typeface="Arial"/>
                <a:cs typeface="Arial"/>
                <a:sym typeface="Arial"/>
              </a:defRPr>
            </a:lvl2pPr>
            <a:lvl3pPr marL="1143000" indent="-228600" algn="l" rtl="0">
              <a:spcBef>
                <a:spcPts val="480"/>
              </a:spcBef>
              <a:buClr>
                <a:schemeClr val="dk1"/>
              </a:buClr>
              <a:buSzPct val="100000"/>
              <a:buFont typeface="Wingdings"/>
              <a:buChar char="§"/>
              <a:defRPr sz="2400" b="0" i="0" u="none" strike="noStrike" cap="none" baseline="0">
                <a:solidFill>
                  <a:schemeClr val="dk1"/>
                </a:solidFill>
                <a:latin typeface="Arial"/>
                <a:ea typeface="Arial"/>
                <a:cs typeface="Arial"/>
                <a:sym typeface="Arial"/>
              </a:defRPr>
            </a:lvl3pPr>
            <a:lvl4pPr marL="16002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4pPr>
            <a:lvl5pPr marL="20574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5pPr>
            <a:lvl6pPr marL="25146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6pPr>
            <a:lvl7pPr marL="29718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7pPr>
            <a:lvl8pPr marL="34290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8pPr>
            <a:lvl9pPr marL="38862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4" r:id="rId1"/>
    <p:sldLayoutId id="2147483657" r:id="rId2"/>
    <p:sldLayoutId id="2147483658" r:id="rId3"/>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mailto:jcirasella@gc.cuny.ed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roarmap.eprints.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hyperlink" Target="http://www.facultysenate.vcu.edu/2010/11/17/vcu-faculty-senate-resolution-1/" TargetMode="External"/><Relationship Id="rId3" Type="http://schemas.openxmlformats.org/officeDocument/2006/relationships/image" Target="../media/image3.jpeg"/><Relationship Id="rId7" Type="http://schemas.openxmlformats.org/officeDocument/2006/relationships/hyperlink" Target="https://osc.hul.harvard.edu/hfaspolicy"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hyperlink" Target="http://www.msvu.ca/site/media/msvu/Open%20Access%20Policy%20Library.pdf" TargetMode="External"/><Relationship Id="rId5" Type="http://schemas.openxmlformats.org/officeDocument/2006/relationships/hyperlink" Target="http://library.brooklyn.cuny.edu/resources/?page=oastatement" TargetMode="External"/><Relationship Id="rId4" Type="http://schemas.openxmlformats.org/officeDocument/2006/relationships/hyperlink" Target="http://thecostofknowledge.com/" TargetMode="External"/><Relationship Id="rId9" Type="http://schemas.openxmlformats.org/officeDocument/2006/relationships/hyperlink" Target="http://roarmap.eprints.org/56/"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creativecommons.org/licenses/by-sa/2.0/"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hyperlink" Target="http://sparc.arl.org/advocacy/state/tapfr" TargetMode="External"/><Relationship Id="rId5" Type="http://schemas.openxmlformats.org/officeDocument/2006/relationships/hyperlink" Target="http://www.whitehouse.gov/sites/default/files/microsites/ostp/ostp_public_access_memo_2013.pdf" TargetMode="External"/><Relationship Id="rId4" Type="http://schemas.openxmlformats.org/officeDocument/2006/relationships/hyperlink" Target="http://publicaccess.nih.gov/"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mailto:jcirasella@gc.cuny.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p:nvPr/>
        </p:nvSpPr>
        <p:spPr>
          <a:xfrm>
            <a:off x="0" y="0"/>
            <a:ext cx="9143998" cy="6858000"/>
          </a:xfrm>
          <a:prstGeom prst="rect">
            <a:avLst/>
          </a:prstGeom>
          <a:blipFill>
            <a:blip r:embed="rId3"/>
            <a:stretch>
              <a:fillRect/>
            </a:stretch>
          </a:blipFill>
        </p:spPr>
      </p:sp>
      <p:sp>
        <p:nvSpPr>
          <p:cNvPr id="38" name="Shape 38"/>
          <p:cNvSpPr txBox="1"/>
          <p:nvPr/>
        </p:nvSpPr>
        <p:spPr>
          <a:xfrm>
            <a:off x="152503" y="1121328"/>
            <a:ext cx="8838995" cy="4460741"/>
          </a:xfrm>
          <a:prstGeom prst="rect">
            <a:avLst/>
          </a:prstGeom>
        </p:spPr>
        <p:txBody>
          <a:bodyPr lIns="38100" tIns="38100" rIns="38100" bIns="38100" anchor="t" anchorCtr="0">
            <a:noAutofit/>
          </a:bodyPr>
          <a:lstStyle/>
          <a:p>
            <a:pPr algn="ctr"/>
            <a:r>
              <a:rPr lang="en-US" sz="3600" b="1" dirty="0" smtClean="0">
                <a:latin typeface="Trebuchet MS"/>
                <a:ea typeface="Trebuchet MS"/>
                <a:cs typeface="Trebuchet MS"/>
                <a:sym typeface="Trebuchet MS"/>
              </a:rPr>
              <a:t>Open Access to Scholarly Articles: </a:t>
            </a:r>
          </a:p>
          <a:p>
            <a:pPr algn="ctr"/>
            <a:r>
              <a:rPr lang="en-US" sz="3600" b="1" dirty="0" smtClean="0">
                <a:latin typeface="Trebuchet MS"/>
                <a:ea typeface="Trebuchet MS"/>
                <a:cs typeface="Trebuchet MS"/>
                <a:sym typeface="Trebuchet MS"/>
              </a:rPr>
              <a:t>Good Policies Ensure Good Practices</a:t>
            </a:r>
          </a:p>
          <a:p>
            <a:pPr algn="ctr"/>
            <a:endParaRPr lang="en-US" sz="2400" dirty="0" smtClean="0">
              <a:solidFill>
                <a:srgbClr val="000000"/>
              </a:solidFill>
              <a:latin typeface="Trebuchet MS"/>
              <a:ea typeface="Trebuchet MS"/>
              <a:cs typeface="Trebuchet MS"/>
              <a:sym typeface="Trebuchet MS"/>
            </a:endParaRPr>
          </a:p>
          <a:p>
            <a:pPr algn="ctr"/>
            <a:endParaRPr lang="en" sz="2400" dirty="0" smtClean="0">
              <a:solidFill>
                <a:srgbClr val="000000"/>
              </a:solidFill>
              <a:latin typeface="Trebuchet MS"/>
              <a:ea typeface="Trebuchet MS"/>
              <a:cs typeface="Trebuchet MS"/>
              <a:sym typeface="Trebuchet MS"/>
            </a:endParaRPr>
          </a:p>
          <a:p>
            <a:pPr algn="ctr"/>
            <a:r>
              <a:rPr lang="en" sz="2400" dirty="0" smtClean="0">
                <a:solidFill>
                  <a:srgbClr val="000000"/>
                </a:solidFill>
                <a:latin typeface="Trebuchet MS"/>
                <a:ea typeface="Trebuchet MS"/>
                <a:cs typeface="Trebuchet MS"/>
                <a:sym typeface="Trebuchet MS"/>
              </a:rPr>
              <a:t>Jill </a:t>
            </a:r>
            <a:r>
              <a:rPr lang="en" sz="2400" dirty="0" smtClean="0">
                <a:solidFill>
                  <a:srgbClr val="000000"/>
                </a:solidFill>
                <a:latin typeface="Trebuchet MS"/>
                <a:ea typeface="Trebuchet MS"/>
                <a:cs typeface="Trebuchet MS"/>
                <a:sym typeface="Trebuchet MS"/>
              </a:rPr>
              <a:t>Cirasella</a:t>
            </a:r>
            <a:endParaRPr lang="en-US" sz="2400" dirty="0" smtClean="0">
              <a:latin typeface="Trebuchet MS"/>
              <a:ea typeface="Trebuchet MS"/>
              <a:cs typeface="Trebuchet MS"/>
              <a:sym typeface="Trebuchet MS"/>
            </a:endParaRPr>
          </a:p>
          <a:p>
            <a:pPr algn="ctr"/>
            <a:r>
              <a:rPr lang="en-US" sz="2400" dirty="0" smtClean="0">
                <a:latin typeface="Trebuchet MS"/>
                <a:ea typeface="Trebuchet MS"/>
                <a:cs typeface="Trebuchet MS"/>
                <a:sym typeface="Trebuchet MS"/>
              </a:rPr>
              <a:t>The Graduate Center, CUNY</a:t>
            </a:r>
          </a:p>
          <a:p>
            <a:pPr algn="ctr"/>
            <a:r>
              <a:rPr lang="en-US" sz="2400" dirty="0" smtClean="0">
                <a:latin typeface="Trebuchet MS"/>
                <a:ea typeface="Trebuchet MS"/>
                <a:cs typeface="Trebuchet MS"/>
                <a:sym typeface="Trebuchet MS"/>
                <a:hlinkClick r:id="rId4"/>
              </a:rPr>
              <a:t>jcirasella@gc.cuny.edu</a:t>
            </a:r>
            <a:endParaRPr lang="en-US" sz="2400" dirty="0" smtClean="0">
              <a:solidFill>
                <a:srgbClr val="000000"/>
              </a:solidFill>
              <a:latin typeface="Trebuchet MS"/>
              <a:ea typeface="Trebuchet MS"/>
              <a:cs typeface="Trebuchet MS"/>
              <a:sym typeface="Trebuchet MS"/>
            </a:endParaRPr>
          </a:p>
          <a:p>
            <a:pPr algn="ctr" rtl="0">
              <a:lnSpc>
                <a:spcPct val="100000"/>
              </a:lnSpc>
              <a:buNone/>
            </a:pPr>
            <a:endParaRPr lang="en-US" sz="2400" dirty="0" smtClean="0">
              <a:solidFill>
                <a:srgbClr val="000000"/>
              </a:solidFill>
              <a:latin typeface="Trebuchet MS"/>
              <a:ea typeface="Trebuchet MS"/>
              <a:cs typeface="Trebuchet MS"/>
              <a:sym typeface="Trebuchet MS"/>
            </a:endParaRPr>
          </a:p>
        </p:txBody>
      </p:sp>
      <p:sp>
        <p:nvSpPr>
          <p:cNvPr id="40" name="Shape 40"/>
          <p:cNvSpPr/>
          <p:nvPr/>
        </p:nvSpPr>
        <p:spPr>
          <a:xfrm>
            <a:off x="4069080" y="6035039"/>
            <a:ext cx="1005840" cy="354307"/>
          </a:xfrm>
          <a:prstGeom prst="rect">
            <a:avLst/>
          </a:prstGeom>
          <a:blipFill>
            <a:blip r:embed="rId5"/>
            <a:stretch>
              <a:fillRect/>
            </a:stretch>
          </a:blipFill>
        </p:spPr>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Mount Saint Vincent U</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This policy outlines the principle of open access and </a:t>
            </a:r>
            <a:r>
              <a:rPr lang="en-US" sz="2400" b="1" dirty="0" smtClean="0">
                <a:solidFill>
                  <a:schemeClr val="tx1"/>
                </a:solidFill>
                <a:latin typeface="Trebuchet MS"/>
                <a:cs typeface="Trebuchet MS"/>
              </a:rPr>
              <a:t>provides guidelines for voluntary support</a:t>
            </a:r>
            <a:r>
              <a:rPr lang="en-US" sz="2400" dirty="0" smtClean="0">
                <a:solidFill>
                  <a:schemeClr val="tx1"/>
                </a:solidFill>
                <a:latin typeface="Trebuchet MS"/>
                <a:cs typeface="Trebuchet MS"/>
              </a:rPr>
              <a:t>…</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The Mount </a:t>
            </a:r>
            <a:r>
              <a:rPr lang="en-US" sz="2400" b="1" dirty="0" smtClean="0">
                <a:solidFill>
                  <a:schemeClr val="tx1"/>
                </a:solidFill>
                <a:latin typeface="Trebuchet MS"/>
                <a:cs typeface="Trebuchet MS"/>
              </a:rPr>
              <a:t>requests</a:t>
            </a:r>
            <a:r>
              <a:rPr lang="en-US" sz="2400" dirty="0" smtClean="0">
                <a:solidFill>
                  <a:schemeClr val="tx1"/>
                </a:solidFill>
                <a:latin typeface="Trebuchet MS"/>
                <a:cs typeface="Trebuchet MS"/>
              </a:rPr>
              <a:t> that…</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…Mount faculty and staff are </a:t>
            </a:r>
            <a:r>
              <a:rPr lang="en-US" sz="2400" b="1" dirty="0" smtClean="0">
                <a:solidFill>
                  <a:schemeClr val="tx1"/>
                </a:solidFill>
                <a:latin typeface="Trebuchet MS"/>
                <a:cs typeface="Trebuchet MS"/>
              </a:rPr>
              <a:t>encouraged </a:t>
            </a:r>
            <a:r>
              <a:rPr lang="en-US" sz="2400" dirty="0" smtClean="0">
                <a:solidFill>
                  <a:schemeClr val="tx1"/>
                </a:solidFill>
                <a:latin typeface="Trebuchet MS"/>
                <a:cs typeface="Trebuchet MS"/>
              </a:rPr>
              <a:t>to…</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Opt-Out Policies</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A body authorizing a new normal: A policy that is in effect by default and automatically applies to all scholarly journal articles produced by that body</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Generally: Researchers automatically grant the institution a non-exclusive license to their scholarly articles, so that the articles may be made OA in the institution’s repository</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Because they are automatic/mandatory, these policies are sometimes called “mandates,” but “mandate” is too scary a word — these policies allow faculty to opt out and do not compromise academic freedom</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Harvard</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a:lnSpc>
                <a:spcPct val="90000"/>
              </a:lnSpc>
            </a:pPr>
            <a:r>
              <a:rPr lang="en-US" sz="2000" dirty="0" smtClean="0">
                <a:solidFill>
                  <a:schemeClr val="tx1"/>
                </a:solidFill>
                <a:latin typeface="Trebuchet MS"/>
                <a:cs typeface="Trebuchet MS"/>
              </a:rPr>
              <a:t>…the Faculty adopts the following policy: Each Faculty member grants to the President and Fellows of Harvard College permission to make available his or her scholarly articles and to exercise the copyright in those articles. In legal terms, the permission granted by each Faculty member is a nonexclusive, irrevocable, paid-up, worldwide license to exercise any and all rights under copyright relating to each of his or her scholarly articles, in any medium, and to authorize others to do the same, provided that the articles are not sold for a profit. The policy will apply to all scholarly articles written while the person is a member of the Faculty except for any articles completed before the adoption of this policy and any articles for which the Faculty member entered into an incompatible licensing or assignment agreement before the adoption of this policy. The Dean or the Dean’s designate will waive application of the policy for a particular article upon written request by a Faculty member explaining the need.</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Harvard</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Each Faculty member </a:t>
            </a:r>
            <a:r>
              <a:rPr lang="en-US" sz="2400" b="1" dirty="0" smtClean="0">
                <a:solidFill>
                  <a:schemeClr val="tx1"/>
                </a:solidFill>
                <a:latin typeface="Trebuchet MS"/>
                <a:cs typeface="Trebuchet MS"/>
              </a:rPr>
              <a:t>grants </a:t>
            </a:r>
            <a:r>
              <a:rPr lang="en-US" sz="2400" dirty="0" smtClean="0">
                <a:solidFill>
                  <a:schemeClr val="tx1"/>
                </a:solidFill>
                <a:latin typeface="Trebuchet MS"/>
                <a:cs typeface="Trebuchet MS"/>
              </a:rPr>
              <a:t>to the President and Fellows of Harvard College permission to… </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b="1" dirty="0" smtClean="0">
                <a:solidFill>
                  <a:schemeClr val="tx1"/>
                </a:solidFill>
                <a:latin typeface="Trebuchet MS"/>
                <a:cs typeface="Trebuchet MS"/>
              </a:rPr>
              <a:t>In legal terms</a:t>
            </a:r>
            <a:r>
              <a:rPr lang="en-US" sz="2400" dirty="0" smtClean="0">
                <a:solidFill>
                  <a:schemeClr val="tx1"/>
                </a:solidFill>
                <a:latin typeface="Trebuchet MS"/>
                <a:cs typeface="Trebuchet MS"/>
              </a:rPr>
              <a:t>, the permission granted by each Faculty member </a:t>
            </a:r>
            <a:r>
              <a:rPr lang="en-US" sz="2400" b="1" dirty="0" smtClean="0">
                <a:solidFill>
                  <a:schemeClr val="tx1"/>
                </a:solidFill>
                <a:latin typeface="Trebuchet MS"/>
                <a:cs typeface="Trebuchet MS"/>
              </a:rPr>
              <a:t>is a nonexclusive, irrevocable, paid-up, worldwide license</a:t>
            </a:r>
            <a:r>
              <a:rPr lang="en-US" sz="2400" dirty="0" smtClean="0">
                <a:solidFill>
                  <a:schemeClr val="tx1"/>
                </a:solidFill>
                <a:latin typeface="Trebuchet MS"/>
                <a:cs typeface="Trebuchet MS"/>
              </a:rPr>
              <a:t>…</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The policy </a:t>
            </a:r>
            <a:r>
              <a:rPr lang="en-US" sz="2400" b="1" dirty="0" smtClean="0">
                <a:solidFill>
                  <a:schemeClr val="tx1"/>
                </a:solidFill>
                <a:latin typeface="Trebuchet MS"/>
                <a:cs typeface="Trebuchet MS"/>
              </a:rPr>
              <a:t>will apply </a:t>
            </a:r>
            <a:r>
              <a:rPr lang="en-US" sz="2400" dirty="0" smtClean="0">
                <a:solidFill>
                  <a:schemeClr val="tx1"/>
                </a:solidFill>
                <a:latin typeface="Trebuchet MS"/>
                <a:cs typeface="Trebuchet MS"/>
              </a:rPr>
              <a:t>to all scholarly articles…</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The Dean or the Dean’s designate </a:t>
            </a:r>
            <a:r>
              <a:rPr lang="en-US" sz="2400" b="1" dirty="0" smtClean="0">
                <a:solidFill>
                  <a:schemeClr val="tx1"/>
                </a:solidFill>
                <a:latin typeface="Trebuchet MS"/>
                <a:cs typeface="Trebuchet MS"/>
              </a:rPr>
              <a:t>will waive </a:t>
            </a:r>
            <a:r>
              <a:rPr lang="en-US" sz="2400" dirty="0" smtClean="0">
                <a:solidFill>
                  <a:schemeClr val="tx1"/>
                </a:solidFill>
                <a:latin typeface="Trebuchet MS"/>
                <a:cs typeface="Trebuchet MS"/>
              </a:rPr>
              <a:t>application of the policy for a particular article…</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r>
              <a:rPr lang="en-US" sz="3600" b="1" dirty="0" smtClean="0">
                <a:latin typeface="Trebuchet MS"/>
                <a:ea typeface="Trebuchet MS"/>
                <a:cs typeface="Trebuchet MS"/>
                <a:sym typeface="Trebuchet MS"/>
              </a:rPr>
              <a:t>Policies Tied to Tenure/Promotion</a:t>
            </a:r>
            <a:endParaRPr lang="en" sz="3600" b="1" dirty="0" smtClean="0">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Policies that specify how openness should factor into the decisions of tenure &amp; promotion committees</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Policies that dictate how materials must be submitted by applicants for tenure, promotion, institutional grants, etc. </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pPr>
            <a:endParaRPr lang="en-US" sz="2400" dirty="0" smtClean="0">
              <a:solidFill>
                <a:schemeClr val="tx1"/>
              </a:solidFill>
              <a:latin typeface="Trebuchet MS"/>
              <a:cs typeface="Trebuchet MS"/>
            </a:endParaRP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Virginia Commonwealth </a:t>
            </a:r>
            <a:r>
              <a:rPr lang="en-US" sz="3600" b="1" dirty="0" smtClean="0">
                <a:latin typeface="Trebuchet MS"/>
                <a:ea typeface="Trebuchet MS"/>
                <a:cs typeface="Trebuchet MS"/>
                <a:sym typeface="Trebuchet MS"/>
              </a:rPr>
              <a:t>U</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a:lnSpc>
                <a:spcPct val="90000"/>
              </a:lnSpc>
            </a:pPr>
            <a:r>
              <a:rPr lang="en-US" sz="2000" dirty="0" smtClean="0">
                <a:solidFill>
                  <a:schemeClr val="tx1"/>
                </a:solidFill>
                <a:latin typeface="Trebuchet MS"/>
                <a:cs typeface="Trebuchet MS"/>
              </a:rPr>
              <a:t>Whereas…</a:t>
            </a:r>
          </a:p>
          <a:p>
            <a:pPr>
              <a:lnSpc>
                <a:spcPct val="90000"/>
              </a:lnSpc>
            </a:pPr>
            <a:endParaRPr lang="en-US" sz="2000" dirty="0" smtClean="0">
              <a:solidFill>
                <a:schemeClr val="tx1"/>
              </a:solidFill>
              <a:latin typeface="Trebuchet MS"/>
              <a:cs typeface="Trebuchet MS"/>
            </a:endParaRPr>
          </a:p>
          <a:p>
            <a:pPr>
              <a:lnSpc>
                <a:spcPct val="90000"/>
              </a:lnSpc>
            </a:pPr>
            <a:r>
              <a:rPr lang="en-US" sz="2000" dirty="0" smtClean="0">
                <a:solidFill>
                  <a:schemeClr val="tx1"/>
                </a:solidFill>
                <a:latin typeface="Trebuchet MS"/>
                <a:cs typeface="Trebuchet MS"/>
              </a:rPr>
              <a:t>Whereas…</a:t>
            </a:r>
          </a:p>
          <a:p>
            <a:pPr>
              <a:lnSpc>
                <a:spcPct val="90000"/>
              </a:lnSpc>
            </a:pPr>
            <a:endParaRPr lang="en-US" sz="2000" dirty="0" smtClean="0">
              <a:solidFill>
                <a:schemeClr val="tx1"/>
              </a:solidFill>
              <a:latin typeface="Trebuchet MS"/>
              <a:cs typeface="Trebuchet MS"/>
            </a:endParaRPr>
          </a:p>
          <a:p>
            <a:pPr>
              <a:lnSpc>
                <a:spcPct val="90000"/>
              </a:lnSpc>
            </a:pPr>
            <a:r>
              <a:rPr lang="en-US" sz="2000" dirty="0" smtClean="0">
                <a:solidFill>
                  <a:schemeClr val="tx1"/>
                </a:solidFill>
                <a:latin typeface="Trebuchet MS"/>
                <a:cs typeface="Trebuchet MS"/>
              </a:rPr>
              <a:t>Whereas…</a:t>
            </a:r>
          </a:p>
          <a:p>
            <a:pPr>
              <a:lnSpc>
                <a:spcPct val="90000"/>
              </a:lnSpc>
            </a:pPr>
            <a:endParaRPr lang="en-US" sz="2000" dirty="0" smtClean="0">
              <a:solidFill>
                <a:schemeClr val="tx1"/>
              </a:solidFill>
              <a:latin typeface="Trebuchet MS"/>
              <a:cs typeface="Trebuchet MS"/>
            </a:endParaRPr>
          </a:p>
          <a:p>
            <a:pPr>
              <a:lnSpc>
                <a:spcPct val="90000"/>
              </a:lnSpc>
            </a:pPr>
            <a:r>
              <a:rPr lang="en-US" sz="2000" dirty="0" smtClean="0">
                <a:solidFill>
                  <a:schemeClr val="tx1"/>
                </a:solidFill>
                <a:latin typeface="Trebuchet MS"/>
                <a:cs typeface="Trebuchet MS"/>
              </a:rPr>
              <a:t>Therefore, the Faculty Senate of Virginia Commonwealth University recommends: VCU promotion and tenure committees should recognize that publication and editorial effort in open access, peer-reviewed journals or re-publication of peer-reviewed articles in an open access repository offers added value and greater public good than scholarship made only available in expensive journal publications.</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Virginia Commonwealth </a:t>
            </a:r>
            <a:r>
              <a:rPr lang="en-US" sz="3600" b="1" dirty="0" smtClean="0">
                <a:latin typeface="Trebuchet MS"/>
                <a:ea typeface="Trebuchet MS"/>
                <a:cs typeface="Trebuchet MS"/>
                <a:sym typeface="Trebuchet MS"/>
              </a:rPr>
              <a:t>U</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4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Therefore, the Faculty Senate of Virginia Commonwealth University </a:t>
            </a:r>
            <a:r>
              <a:rPr lang="en-US" sz="2400" b="1" dirty="0" smtClean="0">
                <a:solidFill>
                  <a:schemeClr val="tx1"/>
                </a:solidFill>
                <a:latin typeface="Trebuchet MS"/>
                <a:cs typeface="Trebuchet MS"/>
              </a:rPr>
              <a:t>recommends</a:t>
            </a:r>
            <a:r>
              <a:rPr lang="en-US" sz="2400" dirty="0" smtClean="0">
                <a:solidFill>
                  <a:schemeClr val="tx1"/>
                </a:solidFill>
                <a:latin typeface="Trebuchet MS"/>
                <a:cs typeface="Trebuchet MS"/>
              </a:rPr>
              <a:t>: </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VCU promotion and tenure committees </a:t>
            </a:r>
            <a:r>
              <a:rPr lang="en-US" sz="2400" b="1" dirty="0" smtClean="0">
                <a:solidFill>
                  <a:schemeClr val="tx1"/>
                </a:solidFill>
                <a:latin typeface="Trebuchet MS"/>
                <a:cs typeface="Trebuchet MS"/>
              </a:rPr>
              <a:t>should recognize </a:t>
            </a:r>
            <a:r>
              <a:rPr lang="en-US" sz="2400" dirty="0" smtClean="0">
                <a:solidFill>
                  <a:schemeClr val="tx1"/>
                </a:solidFill>
                <a:latin typeface="Trebuchet MS"/>
                <a:cs typeface="Trebuchet MS"/>
              </a:rPr>
              <a:t>that…</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r>
              <a:rPr lang="en-US" sz="3600" b="1" dirty="0" smtClean="0">
                <a:latin typeface="Trebuchet MS"/>
                <a:ea typeface="Trebuchet MS"/>
                <a:cs typeface="Trebuchet MS"/>
                <a:sym typeface="Trebuchet MS"/>
              </a:rPr>
              <a:t>E.g., University of </a:t>
            </a:r>
            <a:r>
              <a:rPr lang="en-US" sz="3600" b="1" dirty="0" err="1" smtClean="0">
                <a:latin typeface="Trebuchet MS"/>
                <a:ea typeface="Trebuchet MS"/>
                <a:cs typeface="Trebuchet MS"/>
                <a:sym typeface="Trebuchet MS"/>
              </a:rPr>
              <a:t>Liège</a:t>
            </a:r>
            <a:endParaRPr lang="en" sz="3600" b="1" dirty="0" smtClean="0">
              <a:latin typeface="Trebuchet MS"/>
              <a:ea typeface="Trebuchet MS"/>
              <a:cs typeface="Trebuchet MS"/>
              <a:sym typeface="Trebuchet MS"/>
            </a:endParaRPr>
          </a:p>
          <a:p>
            <a:pPr algn="ctr" rtl="0">
              <a:lnSpc>
                <a:spcPct val="100000"/>
              </a:lnSpc>
              <a:buNone/>
            </a:pPr>
            <a:endParaRPr lang="en-US" sz="2400" b="1" dirty="0" smtClean="0">
              <a:solidFill>
                <a:schemeClr val="tx1"/>
              </a:solidFill>
              <a:latin typeface="Trebuchet MS"/>
              <a:ea typeface="Trebuchet MS"/>
              <a:cs typeface="Trebuchet MS"/>
              <a:sym typeface="Trebuchet MS"/>
            </a:endParaRPr>
          </a:p>
          <a:p>
            <a:pPr>
              <a:lnSpc>
                <a:spcPct val="90000"/>
              </a:lnSpc>
            </a:pPr>
            <a:r>
              <a:rPr lang="en-US" sz="2000" dirty="0" smtClean="0">
                <a:solidFill>
                  <a:schemeClr val="tx1"/>
                </a:solidFill>
                <a:latin typeface="Trebuchet MS"/>
                <a:cs typeface="Trebuchet MS"/>
              </a:rPr>
              <a:t>…it is incumbent upon each </a:t>
            </a:r>
            <a:r>
              <a:rPr lang="en-US" sz="2000" dirty="0" err="1" smtClean="0">
                <a:solidFill>
                  <a:schemeClr val="tx1"/>
                </a:solidFill>
                <a:latin typeface="Trebuchet MS"/>
                <a:cs typeface="Trebuchet MS"/>
              </a:rPr>
              <a:t>ULg</a:t>
            </a:r>
            <a:r>
              <a:rPr lang="en-US" sz="2000" dirty="0" smtClean="0">
                <a:solidFill>
                  <a:schemeClr val="tx1"/>
                </a:solidFill>
                <a:latin typeface="Trebuchet MS"/>
                <a:cs typeface="Trebuchet MS"/>
              </a:rPr>
              <a:t> member to feed </a:t>
            </a:r>
            <a:r>
              <a:rPr lang="en-US" sz="2000" dirty="0" err="1" smtClean="0">
                <a:solidFill>
                  <a:schemeClr val="tx1"/>
                </a:solidFill>
                <a:latin typeface="Trebuchet MS"/>
                <a:cs typeface="Trebuchet MS"/>
              </a:rPr>
              <a:t>ORBi</a:t>
            </a:r>
            <a:r>
              <a:rPr lang="en-US" sz="2000" dirty="0" smtClean="0">
                <a:solidFill>
                  <a:schemeClr val="tx1"/>
                </a:solidFill>
                <a:latin typeface="Trebuchet MS"/>
                <a:cs typeface="Trebuchet MS"/>
              </a:rPr>
              <a:t> with his/her own references. In this respect, the Administrative Board of the University has decided to make it mandatory for all </a:t>
            </a:r>
            <a:r>
              <a:rPr lang="en-US" sz="2000" dirty="0" err="1" smtClean="0">
                <a:solidFill>
                  <a:schemeClr val="tx1"/>
                </a:solidFill>
                <a:latin typeface="Trebuchet MS"/>
                <a:cs typeface="Trebuchet MS"/>
              </a:rPr>
              <a:t>ULg</a:t>
            </a:r>
            <a:r>
              <a:rPr lang="en-US" sz="2000" dirty="0" smtClean="0">
                <a:solidFill>
                  <a:schemeClr val="tx1"/>
                </a:solidFill>
                <a:latin typeface="Trebuchet MS"/>
                <a:cs typeface="Trebuchet MS"/>
              </a:rPr>
              <a:t> members: </a:t>
            </a:r>
          </a:p>
          <a:p>
            <a:pPr>
              <a:lnSpc>
                <a:spcPct val="90000"/>
              </a:lnSpc>
            </a:pPr>
            <a:endParaRPr lang="en-US" sz="2000" dirty="0" smtClean="0">
              <a:solidFill>
                <a:schemeClr val="tx1"/>
              </a:solidFill>
              <a:latin typeface="Trebuchet MS"/>
              <a:cs typeface="Trebuchet MS"/>
            </a:endParaRPr>
          </a:p>
          <a:p>
            <a:pPr marL="457200" indent="-457200">
              <a:lnSpc>
                <a:spcPct val="90000"/>
              </a:lnSpc>
              <a:buFont typeface="Arial"/>
              <a:buChar char="•"/>
            </a:pPr>
            <a:r>
              <a:rPr lang="en-US" sz="2000" dirty="0" smtClean="0">
                <a:solidFill>
                  <a:schemeClr val="tx1"/>
                </a:solidFill>
                <a:latin typeface="Trebuchet MS"/>
                <a:cs typeface="Trebuchet MS"/>
              </a:rPr>
              <a:t>to deposit the bibliographic references of ALL their publications since 2002; </a:t>
            </a:r>
          </a:p>
          <a:p>
            <a:pPr marL="457200" indent="-457200">
              <a:lnSpc>
                <a:spcPct val="90000"/>
              </a:lnSpc>
              <a:buFont typeface="Arial"/>
              <a:buChar char="•"/>
            </a:pPr>
            <a:r>
              <a:rPr lang="en-US" sz="2000" dirty="0" smtClean="0">
                <a:solidFill>
                  <a:schemeClr val="tx1"/>
                </a:solidFill>
                <a:latin typeface="Trebuchet MS"/>
                <a:cs typeface="Trebuchet MS"/>
              </a:rPr>
              <a:t>to deposit the full text of ALL their articles published in periodicals since 2002. </a:t>
            </a:r>
          </a:p>
          <a:p>
            <a:pPr>
              <a:lnSpc>
                <a:spcPct val="90000"/>
              </a:lnSpc>
            </a:pPr>
            <a:endParaRPr lang="en-US" sz="2000" dirty="0" smtClean="0">
              <a:solidFill>
                <a:schemeClr val="tx1"/>
              </a:solidFill>
              <a:latin typeface="Trebuchet MS"/>
              <a:cs typeface="Trebuchet MS"/>
            </a:endParaRPr>
          </a:p>
          <a:p>
            <a:pPr>
              <a:lnSpc>
                <a:spcPct val="90000"/>
              </a:lnSpc>
            </a:pPr>
            <a:r>
              <a:rPr lang="en-US" sz="2000" dirty="0" smtClean="0">
                <a:solidFill>
                  <a:schemeClr val="tx1"/>
                </a:solidFill>
                <a:latin typeface="Trebuchet MS"/>
                <a:cs typeface="Trebuchet MS"/>
              </a:rPr>
              <a:t>Access to these full texts will only be granted with the author's consent and according to the rules applicable to author's rights and copyrights. </a:t>
            </a:r>
          </a:p>
          <a:p>
            <a:pPr>
              <a:lnSpc>
                <a:spcPct val="90000"/>
              </a:lnSpc>
            </a:pPr>
            <a:endParaRPr lang="en-US" sz="2000" dirty="0" smtClean="0">
              <a:solidFill>
                <a:schemeClr val="tx1"/>
              </a:solidFill>
              <a:latin typeface="Trebuchet MS"/>
              <a:cs typeface="Trebuchet MS"/>
            </a:endParaRPr>
          </a:p>
          <a:p>
            <a:pPr>
              <a:lnSpc>
                <a:spcPct val="90000"/>
              </a:lnSpc>
            </a:pPr>
            <a:r>
              <a:rPr lang="en-US" sz="2000" dirty="0" smtClean="0">
                <a:solidFill>
                  <a:schemeClr val="tx1"/>
                </a:solidFill>
                <a:latin typeface="Trebuchet MS"/>
                <a:cs typeface="Trebuchet MS"/>
              </a:rPr>
              <a:t>…only those references introduced in </a:t>
            </a:r>
            <a:r>
              <a:rPr lang="en-US" sz="2000" dirty="0" err="1" smtClean="0">
                <a:solidFill>
                  <a:schemeClr val="tx1"/>
                </a:solidFill>
                <a:latin typeface="Trebuchet MS"/>
                <a:cs typeface="Trebuchet MS"/>
              </a:rPr>
              <a:t>ORBi</a:t>
            </a:r>
            <a:r>
              <a:rPr lang="en-US" sz="2000" dirty="0" smtClean="0">
                <a:solidFill>
                  <a:schemeClr val="tx1"/>
                </a:solidFill>
                <a:latin typeface="Trebuchet MS"/>
                <a:cs typeface="Trebuchet MS"/>
              </a:rPr>
              <a:t> will be taken into consideration as the official list of publications accompanying any curriculum vitae for all evaluation procedures ‘in house’ (designations, promotions, grant applications, etc.).</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r>
              <a:rPr lang="en-US" sz="3600" b="1" dirty="0" smtClean="0">
                <a:latin typeface="Trebuchet MS"/>
                <a:ea typeface="Trebuchet MS"/>
                <a:cs typeface="Trebuchet MS"/>
                <a:sym typeface="Trebuchet MS"/>
              </a:rPr>
              <a:t>E.g., University of </a:t>
            </a:r>
            <a:r>
              <a:rPr lang="en-US" sz="3600" b="1" dirty="0" err="1" smtClean="0">
                <a:latin typeface="Trebuchet MS"/>
                <a:ea typeface="Trebuchet MS"/>
                <a:cs typeface="Trebuchet MS"/>
                <a:sym typeface="Trebuchet MS"/>
              </a:rPr>
              <a:t>Liège</a:t>
            </a:r>
            <a:endParaRPr lang="en" sz="3600" b="1" dirty="0" smtClean="0">
              <a:latin typeface="Trebuchet MS"/>
              <a:ea typeface="Trebuchet MS"/>
              <a:cs typeface="Trebuchet MS"/>
              <a:sym typeface="Trebuchet MS"/>
            </a:endParaRPr>
          </a:p>
          <a:p>
            <a:pPr algn="ctr" rtl="0">
              <a:lnSpc>
                <a:spcPct val="100000"/>
              </a:lnSpc>
              <a:buNone/>
            </a:pPr>
            <a:endParaRPr lang="en-US" sz="24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…the Administrative Board of the University </a:t>
            </a:r>
            <a:r>
              <a:rPr lang="en-US" sz="2400" b="1" dirty="0" smtClean="0">
                <a:solidFill>
                  <a:schemeClr val="tx1"/>
                </a:solidFill>
                <a:latin typeface="Trebuchet MS"/>
                <a:cs typeface="Trebuchet MS"/>
              </a:rPr>
              <a:t>has decided to make it mandatory</a:t>
            </a:r>
            <a:r>
              <a:rPr lang="en-US" sz="2400" dirty="0" smtClean="0">
                <a:solidFill>
                  <a:schemeClr val="tx1"/>
                </a:solidFill>
                <a:latin typeface="Trebuchet MS"/>
                <a:cs typeface="Trebuchet MS"/>
              </a:rPr>
              <a:t>…</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b="1" dirty="0" smtClean="0">
                <a:solidFill>
                  <a:schemeClr val="tx1"/>
                </a:solidFill>
                <a:latin typeface="Trebuchet MS"/>
                <a:cs typeface="Trebuchet MS"/>
              </a:rPr>
              <a:t>…only those references introduced in </a:t>
            </a:r>
            <a:r>
              <a:rPr lang="en-US" sz="2400" b="1" dirty="0" err="1" smtClean="0">
                <a:solidFill>
                  <a:schemeClr val="tx1"/>
                </a:solidFill>
                <a:latin typeface="Trebuchet MS"/>
                <a:cs typeface="Trebuchet MS"/>
              </a:rPr>
              <a:t>ORBi</a:t>
            </a:r>
            <a:r>
              <a:rPr lang="en-US" sz="2400" b="1" dirty="0" smtClean="0">
                <a:solidFill>
                  <a:schemeClr val="tx1"/>
                </a:solidFill>
                <a:latin typeface="Trebuchet MS"/>
                <a:cs typeface="Trebuchet MS"/>
              </a:rPr>
              <a:t> will be taken into consideration as the official list of publications accompanying any curriculum vitae for all evaluation procedures ‘in house’ (designations, promotions, grant applications, etc.).</a:t>
            </a: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r>
              <a:rPr lang="en-US" sz="3600" b="1" dirty="0" smtClean="0">
                <a:latin typeface="Trebuchet MS"/>
                <a:ea typeface="Trebuchet MS"/>
                <a:cs typeface="Trebuchet MS"/>
                <a:sym typeface="Trebuchet MS"/>
              </a:rPr>
              <a:t>Explore More Policies: ROARMAP</a:t>
            </a:r>
            <a:endParaRPr lang="en" sz="3600" b="1" dirty="0" smtClean="0">
              <a:latin typeface="Trebuchet MS"/>
              <a:ea typeface="Trebuchet MS"/>
              <a:cs typeface="Trebuchet MS"/>
              <a:sym typeface="Trebuchet MS"/>
            </a:endParaRPr>
          </a:p>
          <a:p>
            <a:pPr algn="ctr" rtl="0">
              <a:lnSpc>
                <a:spcPct val="100000"/>
              </a:lnSpc>
              <a:buNone/>
            </a:pPr>
            <a:endParaRPr lang="en-US" sz="2400" b="1" dirty="0" smtClean="0">
              <a:solidFill>
                <a:schemeClr val="tx1"/>
              </a:solidFill>
              <a:latin typeface="Trebuchet MS"/>
              <a:ea typeface="Trebuchet MS"/>
              <a:cs typeface="Trebuchet MS"/>
              <a:sym typeface="Trebuchet MS"/>
            </a:endParaRPr>
          </a:p>
          <a:p>
            <a:pPr marL="457200" indent="-457200" algn="ctr">
              <a:lnSpc>
                <a:spcPct val="90000"/>
              </a:lnSpc>
            </a:pPr>
            <a:r>
              <a:rPr lang="en-US" sz="2400" b="1" dirty="0" smtClean="0">
                <a:solidFill>
                  <a:schemeClr val="tx1"/>
                </a:solidFill>
                <a:latin typeface="Trebuchet MS"/>
                <a:cs typeface="Trebuchet MS"/>
              </a:rPr>
              <a:t>Registry of Open Access Repositories </a:t>
            </a:r>
          </a:p>
          <a:p>
            <a:pPr marL="457200" indent="-457200" algn="ctr">
              <a:lnSpc>
                <a:spcPct val="90000"/>
              </a:lnSpc>
            </a:pPr>
            <a:r>
              <a:rPr lang="en-US" sz="2400" b="1" dirty="0" smtClean="0">
                <a:solidFill>
                  <a:schemeClr val="tx1"/>
                </a:solidFill>
                <a:latin typeface="Trebuchet MS"/>
                <a:cs typeface="Trebuchet MS"/>
              </a:rPr>
              <a:t>Mandatory Archiving Policies</a:t>
            </a:r>
          </a:p>
          <a:p>
            <a:pPr marL="457200" indent="-457200" algn="ctr">
              <a:lnSpc>
                <a:spcPct val="90000"/>
              </a:lnSpc>
            </a:pPr>
            <a:r>
              <a:rPr lang="en-US" sz="2400" dirty="0" smtClean="0">
                <a:solidFill>
                  <a:schemeClr val="tx1"/>
                </a:solidFill>
                <a:latin typeface="Trebuchet MS"/>
                <a:cs typeface="Trebuchet MS"/>
                <a:hlinkClick r:id="rId4"/>
              </a:rPr>
              <a:t>http://roarmap.eprints.org/</a:t>
            </a:r>
            <a:r>
              <a:rPr lang="en-US" sz="2400" dirty="0" smtClean="0">
                <a:solidFill>
                  <a:schemeClr val="tx1"/>
                </a:solidFill>
                <a:latin typeface="Trebuchet MS"/>
                <a:cs typeface="Trebuchet MS"/>
              </a:rPr>
              <a:t> </a:t>
            </a:r>
          </a:p>
        </p:txBody>
      </p:sp>
      <p:pic>
        <p:nvPicPr>
          <p:cNvPr id="4" name="Picture 3" descr="roar.jpg"/>
          <p:cNvPicPr>
            <a:picLocks noChangeAspect="1"/>
          </p:cNvPicPr>
          <p:nvPr/>
        </p:nvPicPr>
        <p:blipFill>
          <a:blip r:embed="rId5"/>
          <a:stretch>
            <a:fillRect/>
          </a:stretch>
        </p:blipFill>
        <p:spPr>
          <a:xfrm>
            <a:off x="2147047" y="2544670"/>
            <a:ext cx="4849906" cy="3220641"/>
          </a:xfrm>
          <a:prstGeom prst="rect">
            <a:avLst/>
          </a:prstGeom>
        </p:spPr>
      </p:pic>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latin typeface="Trebuchet MS"/>
                <a:ea typeface="Trebuchet MS"/>
                <a:cs typeface="Trebuchet MS"/>
                <a:sym typeface="Trebuchet MS"/>
              </a:rPr>
              <a:t>Open Access: From Idea to Reality</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gn="ctr">
              <a:lnSpc>
                <a:spcPct val="90000"/>
              </a:lnSpc>
            </a:pPr>
            <a:r>
              <a:rPr lang="en-US" sz="2400" dirty="0" smtClean="0">
                <a:solidFill>
                  <a:schemeClr val="tx1"/>
                </a:solidFill>
                <a:latin typeface="Trebuchet MS"/>
                <a:cs typeface="Trebuchet MS"/>
              </a:rPr>
              <a:t>Open access (OA) to scholarly journal articles </a:t>
            </a:r>
          </a:p>
          <a:p>
            <a:pPr marL="457200" indent="-457200" algn="ctr">
              <a:lnSpc>
                <a:spcPct val="90000"/>
              </a:lnSpc>
            </a:pPr>
            <a:r>
              <a:rPr lang="en-US" sz="2400" dirty="0" smtClean="0">
                <a:solidFill>
                  <a:schemeClr val="tx1"/>
                </a:solidFill>
                <a:latin typeface="Trebuchet MS"/>
                <a:cs typeface="Trebuchet MS"/>
              </a:rPr>
              <a:t>is now widely accepted as a good thing</a:t>
            </a:r>
          </a:p>
          <a:p>
            <a:pPr marL="457200" indent="-457200" algn="ctr">
              <a:lnSpc>
                <a:spcPct val="90000"/>
              </a:lnSpc>
            </a:pPr>
            <a:endParaRPr lang="en-US" sz="2400" dirty="0" smtClean="0">
              <a:solidFill>
                <a:schemeClr val="tx1"/>
              </a:solidFill>
              <a:latin typeface="Trebuchet MS"/>
              <a:cs typeface="Trebuchet MS"/>
            </a:endParaRPr>
          </a:p>
          <a:p>
            <a:pPr marL="457200" indent="-457200" algn="ctr">
              <a:lnSpc>
                <a:spcPct val="90000"/>
              </a:lnSpc>
            </a:pPr>
            <a:r>
              <a:rPr lang="en-US" sz="2400" dirty="0" smtClean="0">
                <a:solidFill>
                  <a:schemeClr val="tx1"/>
                </a:solidFill>
                <a:latin typeface="Trebuchet MS"/>
                <a:cs typeface="Trebuchet MS"/>
              </a:rPr>
              <a:t>However, OA will not become the norm without </a:t>
            </a:r>
          </a:p>
          <a:p>
            <a:pPr marL="457200" indent="-457200" algn="ctr">
              <a:lnSpc>
                <a:spcPct val="90000"/>
              </a:lnSpc>
            </a:pPr>
            <a:r>
              <a:rPr lang="en-US" sz="2400" dirty="0" smtClean="0">
                <a:solidFill>
                  <a:schemeClr val="tx1"/>
                </a:solidFill>
                <a:latin typeface="Trebuchet MS"/>
                <a:cs typeface="Trebuchet MS"/>
              </a:rPr>
              <a:t>institutional policies that promote openness</a:t>
            </a:r>
          </a:p>
          <a:p>
            <a:pPr marL="457200" indent="-457200" algn="ctr">
              <a:lnSpc>
                <a:spcPct val="90000"/>
              </a:lnSpc>
            </a:pPr>
            <a:endParaRPr lang="en-US" sz="2400" dirty="0" smtClean="0">
              <a:solidFill>
                <a:schemeClr val="tx1"/>
              </a:solidFill>
              <a:latin typeface="Trebuchet MS"/>
              <a:cs typeface="Trebuchet MS"/>
            </a:endParaRPr>
          </a:p>
          <a:p>
            <a:pPr marL="457200" indent="-457200" algn="ctr">
              <a:lnSpc>
                <a:spcPct val="90000"/>
              </a:lnSpc>
            </a:pPr>
            <a:r>
              <a:rPr lang="en-US" sz="2400" dirty="0" smtClean="0">
                <a:solidFill>
                  <a:schemeClr val="tx1"/>
                </a:solidFill>
                <a:latin typeface="Trebuchet MS"/>
                <a:cs typeface="Trebuchet MS"/>
              </a:rPr>
              <a:t>Why?  </a:t>
            </a:r>
          </a:p>
          <a:p>
            <a:pPr marL="457200" indent="-457200" algn="ctr">
              <a:lnSpc>
                <a:spcPct val="90000"/>
              </a:lnSpc>
            </a:pPr>
            <a:endParaRPr lang="en-US" sz="2400" dirty="0" smtClean="0">
              <a:solidFill>
                <a:schemeClr val="tx1"/>
              </a:solidFill>
              <a:latin typeface="Trebuchet MS"/>
              <a:cs typeface="Trebuchet MS"/>
            </a:endParaRPr>
          </a:p>
          <a:p>
            <a:pPr marL="457200" indent="-457200" algn="ctr">
              <a:lnSpc>
                <a:spcPct val="90000"/>
              </a:lnSpc>
            </a:pPr>
            <a:r>
              <a:rPr lang="en-US" sz="2400" dirty="0" smtClean="0">
                <a:solidFill>
                  <a:schemeClr val="tx1"/>
                </a:solidFill>
                <a:latin typeface="Trebuchet MS"/>
                <a:cs typeface="Trebuchet MS"/>
              </a:rPr>
              <a:t>Because researchers are extremely busy and </a:t>
            </a:r>
          </a:p>
          <a:p>
            <a:pPr marL="457200" indent="-457200" algn="ctr">
              <a:lnSpc>
                <a:spcPct val="90000"/>
              </a:lnSpc>
            </a:pPr>
            <a:r>
              <a:rPr lang="en-US" sz="2400" dirty="0" smtClean="0">
                <a:solidFill>
                  <a:schemeClr val="tx1"/>
                </a:solidFill>
                <a:latin typeface="Trebuchet MS"/>
                <a:cs typeface="Trebuchet MS"/>
              </a:rPr>
              <a:t>publisher policies are extremely confusing</a:t>
            </a: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r>
              <a:rPr lang="en-US" sz="3600" b="1" dirty="0" smtClean="0">
                <a:latin typeface="Trebuchet MS"/>
                <a:ea typeface="Trebuchet MS"/>
                <a:cs typeface="Trebuchet MS"/>
                <a:sym typeface="Trebuchet MS"/>
              </a:rPr>
              <a:t>A Policy for CUNY? Ideally…</a:t>
            </a:r>
            <a:endParaRPr lang="en" sz="3600" b="1" dirty="0" smtClean="0">
              <a:latin typeface="Trebuchet MS"/>
              <a:ea typeface="Trebuchet MS"/>
              <a:cs typeface="Trebuchet MS"/>
              <a:sym typeface="Trebuchet MS"/>
            </a:endParaRPr>
          </a:p>
          <a:p>
            <a:pPr marL="457200" indent="-457200" algn="ctr">
              <a:lnSpc>
                <a:spcPct val="90000"/>
              </a:lnSpc>
            </a:pPr>
            <a:endParaRPr lang="en-US" sz="2800" b="1" dirty="0" smtClean="0">
              <a:solidFill>
                <a:schemeClr val="tx1"/>
              </a:solidFill>
              <a:latin typeface="Trebuchet MS"/>
              <a:cs typeface="Trebuchet MS"/>
            </a:endParaRPr>
          </a:p>
          <a:p>
            <a:pPr marL="457200" indent="-457200" algn="ctr">
              <a:lnSpc>
                <a:spcPct val="90000"/>
              </a:lnSpc>
            </a:pPr>
            <a:r>
              <a:rPr lang="en-US" sz="2800" b="1" dirty="0" smtClean="0">
                <a:solidFill>
                  <a:schemeClr val="tx1"/>
                </a:solidFill>
                <a:latin typeface="Trebuchet MS"/>
                <a:cs typeface="Trebuchet MS"/>
              </a:rPr>
              <a:t>First</a:t>
            </a:r>
          </a:p>
          <a:p>
            <a:pPr marL="457200" indent="-457200" algn="ctr">
              <a:lnSpc>
                <a:spcPct val="90000"/>
              </a:lnSpc>
            </a:pPr>
            <a:r>
              <a:rPr lang="en-US" sz="2400" dirty="0" smtClean="0">
                <a:solidFill>
                  <a:schemeClr val="tx1"/>
                </a:solidFill>
                <a:latin typeface="Trebuchet MS"/>
                <a:cs typeface="Trebuchet MS"/>
              </a:rPr>
              <a:t>A well-supported, well-staffed repository</a:t>
            </a:r>
          </a:p>
          <a:p>
            <a:pPr marL="457200" indent="-457200" algn="ctr">
              <a:lnSpc>
                <a:spcPct val="90000"/>
              </a:lnSpc>
            </a:pPr>
            <a:endParaRPr lang="en-US" sz="2400" b="1" dirty="0" smtClean="0">
              <a:solidFill>
                <a:schemeClr val="tx1"/>
              </a:solidFill>
              <a:latin typeface="Trebuchet MS"/>
              <a:cs typeface="Trebuchet MS"/>
            </a:endParaRPr>
          </a:p>
          <a:p>
            <a:pPr marL="457200" indent="-457200" algn="ctr">
              <a:lnSpc>
                <a:spcPct val="90000"/>
              </a:lnSpc>
            </a:pPr>
            <a:r>
              <a:rPr lang="en-US" sz="2800" b="1" dirty="0" smtClean="0">
                <a:solidFill>
                  <a:schemeClr val="tx1"/>
                </a:solidFill>
                <a:latin typeface="Trebuchet MS"/>
                <a:cs typeface="Trebuchet MS"/>
              </a:rPr>
              <a:t>Next</a:t>
            </a:r>
          </a:p>
          <a:p>
            <a:pPr marL="457200" indent="-457200" algn="ctr">
              <a:lnSpc>
                <a:spcPct val="90000"/>
              </a:lnSpc>
            </a:pPr>
            <a:r>
              <a:rPr lang="en-US" sz="2400" dirty="0" smtClean="0">
                <a:solidFill>
                  <a:schemeClr val="tx1"/>
                </a:solidFill>
                <a:latin typeface="Trebuchet MS"/>
                <a:cs typeface="Trebuchet MS"/>
              </a:rPr>
              <a:t>A strong faculty-driven policy — with an opt-out clause</a:t>
            </a:r>
          </a:p>
          <a:p>
            <a:pPr marL="457200" indent="-457200" algn="ctr">
              <a:lnSpc>
                <a:spcPct val="90000"/>
              </a:lnSpc>
            </a:pPr>
            <a:endParaRPr lang="en-US" sz="2400" dirty="0" smtClean="0">
              <a:solidFill>
                <a:schemeClr val="tx1"/>
              </a:solidFill>
              <a:latin typeface="Trebuchet MS"/>
              <a:cs typeface="Trebuchet MS"/>
            </a:endParaRPr>
          </a:p>
          <a:p>
            <a:pPr marL="457200" indent="-457200" algn="ctr">
              <a:lnSpc>
                <a:spcPct val="90000"/>
              </a:lnSpc>
            </a:pPr>
            <a:r>
              <a:rPr lang="en-US" sz="2800" b="1" dirty="0" smtClean="0">
                <a:solidFill>
                  <a:schemeClr val="tx1"/>
                </a:solidFill>
                <a:latin typeface="Trebuchet MS"/>
                <a:cs typeface="Trebuchet MS"/>
              </a:rPr>
              <a:t>Why? </a:t>
            </a:r>
          </a:p>
          <a:p>
            <a:pPr marL="457200" indent="-457200" algn="ctr">
              <a:lnSpc>
                <a:spcPct val="90000"/>
              </a:lnSpc>
            </a:pPr>
            <a:r>
              <a:rPr lang="en-US" sz="2400" dirty="0" smtClean="0">
                <a:solidFill>
                  <a:schemeClr val="tx1"/>
                </a:solidFill>
                <a:latin typeface="Trebuchet MS"/>
                <a:cs typeface="Trebuchet MS"/>
              </a:rPr>
              <a:t>A CUNY-wide repository supported by a strong policy </a:t>
            </a:r>
          </a:p>
          <a:p>
            <a:pPr marL="457200" indent="-457200" algn="ctr">
              <a:lnSpc>
                <a:spcPct val="90000"/>
              </a:lnSpc>
            </a:pPr>
            <a:r>
              <a:rPr lang="en-US" sz="2400" dirty="0" smtClean="0">
                <a:solidFill>
                  <a:schemeClr val="tx1"/>
                </a:solidFill>
                <a:latin typeface="Trebuchet MS"/>
                <a:cs typeface="Trebuchet MS"/>
              </a:rPr>
              <a:t>is critical to fulfilling CUNY’s mission to provide </a:t>
            </a:r>
          </a:p>
          <a:p>
            <a:pPr marL="457200" indent="-457200" algn="ctr">
              <a:lnSpc>
                <a:spcPct val="90000"/>
              </a:lnSpc>
            </a:pPr>
            <a:r>
              <a:rPr lang="en-US" sz="2400" dirty="0" smtClean="0">
                <a:solidFill>
                  <a:schemeClr val="tx1"/>
                </a:solidFill>
                <a:latin typeface="Trebuchet MS"/>
                <a:cs typeface="Trebuchet MS"/>
              </a:rPr>
              <a:t>“high-quality, accessible education.”</a:t>
            </a:r>
          </a:p>
          <a:p>
            <a:pPr marL="457200" indent="-457200" algn="ctr">
              <a:lnSpc>
                <a:spcPct val="90000"/>
              </a:lnSpc>
            </a:pPr>
            <a:endParaRPr lang="en-US" sz="2400" dirty="0" smtClean="0">
              <a:solidFill>
                <a:schemeClr val="tx1"/>
              </a:solidFill>
              <a:latin typeface="Trebuchet MS"/>
              <a:cs typeface="Trebuchet MS"/>
            </a:endParaRPr>
          </a:p>
          <a:p>
            <a:pPr marL="457200" indent="-457200" algn="ctr">
              <a:lnSpc>
                <a:spcPct val="90000"/>
              </a:lnSpc>
            </a:pPr>
            <a:r>
              <a:rPr lang="en-US" sz="2400" dirty="0" smtClean="0">
                <a:solidFill>
                  <a:schemeClr val="tx1"/>
                </a:solidFill>
                <a:latin typeface="Trebuchet MS"/>
                <a:cs typeface="Trebuchet MS"/>
              </a:rPr>
              <a:t>(Also good for the CUNY’s visibility and status!)</a:t>
            </a:r>
          </a:p>
          <a:p>
            <a:pPr marL="457200" indent="-457200" algn="ctr">
              <a:lnSpc>
                <a:spcPct val="90000"/>
              </a:lnSpc>
            </a:pPr>
            <a:endParaRPr lang="en-US" sz="3600" b="1" dirty="0" smtClean="0">
              <a:solidFill>
                <a:schemeClr val="tx1"/>
              </a:solidFill>
              <a:latin typeface="Trebuchet MS"/>
              <a:cs typeface="Trebuchet MS"/>
            </a:endParaRPr>
          </a:p>
          <a:p>
            <a:pPr marL="457200" indent="-457200" algn="ctr">
              <a:lnSpc>
                <a:spcPct val="90000"/>
              </a:lnSpc>
            </a:pPr>
            <a:endParaRPr lang="en-US" sz="3600" dirty="0" smtClean="0">
              <a:solidFill>
                <a:schemeClr val="tx1"/>
              </a:solidFill>
              <a:latin typeface="Trebuchet MS"/>
              <a:cs typeface="Trebuchet MS"/>
            </a:endParaRP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r>
              <a:rPr lang="en-US" sz="3600" b="1" dirty="0" smtClean="0">
                <a:latin typeface="Trebuchet MS"/>
                <a:ea typeface="Trebuchet MS"/>
                <a:cs typeface="Trebuchet MS"/>
                <a:sym typeface="Trebuchet MS"/>
              </a:rPr>
              <a:t>PS: </a:t>
            </a:r>
            <a:r>
              <a:rPr lang="en-US" sz="3600" b="1" smtClean="0">
                <a:latin typeface="Trebuchet MS"/>
                <a:ea typeface="Trebuchet MS"/>
                <a:cs typeface="Trebuchet MS"/>
                <a:sym typeface="Trebuchet MS"/>
              </a:rPr>
              <a:t>Agency and Government </a:t>
            </a:r>
            <a:r>
              <a:rPr lang="en-US" sz="3600" b="1" dirty="0" smtClean="0">
                <a:latin typeface="Trebuchet MS"/>
                <a:ea typeface="Trebuchet MS"/>
                <a:cs typeface="Trebuchet MS"/>
                <a:sym typeface="Trebuchet MS"/>
              </a:rPr>
              <a:t>Policies</a:t>
            </a:r>
            <a:endParaRPr lang="en" sz="3600" b="1" dirty="0" smtClean="0">
              <a:latin typeface="Trebuchet MS"/>
              <a:ea typeface="Trebuchet MS"/>
              <a:cs typeface="Trebuchet MS"/>
              <a:sym typeface="Trebuchet MS"/>
            </a:endParaRPr>
          </a:p>
          <a:p>
            <a:pPr marL="457200" indent="-457200" algn="ctr">
              <a:lnSpc>
                <a:spcPct val="90000"/>
              </a:lnSpc>
            </a:pPr>
            <a:endParaRPr lang="en-US" sz="3600" b="1" dirty="0" smtClean="0">
              <a:solidFill>
                <a:schemeClr val="tx1"/>
              </a:solidFill>
              <a:latin typeface="Trebuchet MS"/>
              <a:cs typeface="Trebuchet MS"/>
            </a:endParaRPr>
          </a:p>
          <a:p>
            <a:pPr marL="457200" indent="-457200" algn="ctr">
              <a:lnSpc>
                <a:spcPct val="90000"/>
              </a:lnSpc>
            </a:pPr>
            <a:r>
              <a:rPr lang="en-US" sz="2400" b="1" dirty="0" smtClean="0">
                <a:solidFill>
                  <a:schemeClr val="tx1"/>
                </a:solidFill>
                <a:latin typeface="Trebuchet MS"/>
                <a:cs typeface="Trebuchet MS"/>
              </a:rPr>
              <a:t>National Institutes of Health</a:t>
            </a:r>
          </a:p>
          <a:p>
            <a:pPr marL="457200" indent="-457200" algn="ctr">
              <a:lnSpc>
                <a:spcPct val="90000"/>
              </a:lnSpc>
            </a:pPr>
            <a:r>
              <a:rPr lang="en-US" sz="2400" dirty="0" smtClean="0">
                <a:solidFill>
                  <a:schemeClr val="tx1"/>
                </a:solidFill>
                <a:latin typeface="Trebuchet MS"/>
                <a:cs typeface="Trebuchet MS"/>
              </a:rPr>
              <a:t>Articles based on NIH-funded research </a:t>
            </a:r>
          </a:p>
          <a:p>
            <a:pPr marL="457200" indent="-457200" algn="ctr">
              <a:lnSpc>
                <a:spcPct val="90000"/>
              </a:lnSpc>
            </a:pPr>
            <a:r>
              <a:rPr lang="en-US" sz="2400" dirty="0" smtClean="0">
                <a:solidFill>
                  <a:schemeClr val="tx1"/>
                </a:solidFill>
                <a:latin typeface="Trebuchet MS"/>
                <a:cs typeface="Trebuchet MS"/>
              </a:rPr>
              <a:t>must become OA within 12 months</a:t>
            </a:r>
          </a:p>
          <a:p>
            <a:pPr marL="457200" indent="-457200" algn="ctr">
              <a:lnSpc>
                <a:spcPct val="90000"/>
              </a:lnSpc>
            </a:pPr>
            <a:endParaRPr lang="en-US" sz="2400" b="1" dirty="0" smtClean="0">
              <a:solidFill>
                <a:schemeClr val="tx1"/>
              </a:solidFill>
              <a:latin typeface="Trebuchet MS"/>
              <a:cs typeface="Trebuchet MS"/>
            </a:endParaRPr>
          </a:p>
          <a:p>
            <a:pPr marL="457200" indent="-457200" algn="ctr">
              <a:lnSpc>
                <a:spcPct val="90000"/>
              </a:lnSpc>
            </a:pPr>
            <a:r>
              <a:rPr lang="en-US" sz="2400" b="1" dirty="0" smtClean="0">
                <a:solidFill>
                  <a:schemeClr val="tx1"/>
                </a:solidFill>
                <a:latin typeface="Trebuchet MS"/>
                <a:cs typeface="Trebuchet MS"/>
              </a:rPr>
              <a:t>White House Office of Science and </a:t>
            </a:r>
          </a:p>
          <a:p>
            <a:pPr marL="457200" indent="-457200" algn="ctr">
              <a:lnSpc>
                <a:spcPct val="90000"/>
              </a:lnSpc>
            </a:pPr>
            <a:r>
              <a:rPr lang="en-US" sz="2400" b="1" dirty="0" smtClean="0">
                <a:solidFill>
                  <a:schemeClr val="tx1"/>
                </a:solidFill>
                <a:latin typeface="Trebuchet MS"/>
                <a:cs typeface="Trebuchet MS"/>
              </a:rPr>
              <a:t>Technology Policy OA Directive</a:t>
            </a:r>
          </a:p>
          <a:p>
            <a:pPr marL="457200" indent="-457200" algn="ctr">
              <a:lnSpc>
                <a:spcPct val="90000"/>
              </a:lnSpc>
            </a:pPr>
            <a:r>
              <a:rPr lang="en-US" sz="2400" dirty="0" smtClean="0">
                <a:solidFill>
                  <a:schemeClr val="tx1"/>
                </a:solidFill>
                <a:latin typeface="Trebuchet MS"/>
                <a:cs typeface="Trebuchet MS"/>
              </a:rPr>
              <a:t>Massive expansion of NIH policy</a:t>
            </a:r>
          </a:p>
          <a:p>
            <a:pPr marL="457200" indent="-457200" algn="ctr">
              <a:lnSpc>
                <a:spcPct val="90000"/>
              </a:lnSpc>
            </a:pPr>
            <a:endParaRPr lang="en-US" sz="2400" dirty="0" smtClean="0">
              <a:solidFill>
                <a:schemeClr val="tx1"/>
              </a:solidFill>
              <a:latin typeface="Trebuchet MS"/>
              <a:cs typeface="Trebuchet MS"/>
            </a:endParaRPr>
          </a:p>
          <a:p>
            <a:pPr marL="457200" indent="-457200" algn="ctr">
              <a:lnSpc>
                <a:spcPct val="90000"/>
              </a:lnSpc>
            </a:pPr>
            <a:r>
              <a:rPr lang="en-US" sz="2400" b="1" dirty="0" smtClean="0">
                <a:solidFill>
                  <a:schemeClr val="tx1"/>
                </a:solidFill>
                <a:latin typeface="Trebuchet MS"/>
                <a:cs typeface="Trebuchet MS"/>
              </a:rPr>
              <a:t>NY Taxpayer Access to Publicly Funded Research</a:t>
            </a:r>
          </a:p>
          <a:p>
            <a:pPr marL="457200" indent="-457200" algn="ctr">
              <a:lnSpc>
                <a:spcPct val="90000"/>
              </a:lnSpc>
            </a:pPr>
            <a:r>
              <a:rPr lang="en-US" sz="2400" dirty="0" smtClean="0">
                <a:solidFill>
                  <a:schemeClr val="tx1"/>
                </a:solidFill>
                <a:latin typeface="Trebuchet MS"/>
                <a:cs typeface="Trebuchet MS"/>
              </a:rPr>
              <a:t>A NIH-like policy for New York State?</a:t>
            </a:r>
          </a:p>
          <a:p>
            <a:pPr marL="457200" indent="-457200" algn="ctr">
              <a:lnSpc>
                <a:spcPct val="90000"/>
              </a:lnSpc>
            </a:pPr>
            <a:endParaRPr lang="en-US" sz="3600" b="1" dirty="0" smtClean="0">
              <a:solidFill>
                <a:schemeClr val="tx1"/>
              </a:solidFill>
              <a:latin typeface="Trebuchet MS"/>
              <a:cs typeface="Trebuchet MS"/>
            </a:endParaRPr>
          </a:p>
          <a:p>
            <a:pPr marL="457200" indent="-457200" algn="ctr">
              <a:lnSpc>
                <a:spcPct val="90000"/>
              </a:lnSpc>
            </a:pPr>
            <a:endParaRPr lang="en-US" sz="3600" dirty="0" smtClean="0">
              <a:solidFill>
                <a:schemeClr val="tx1"/>
              </a:solidFill>
              <a:latin typeface="Trebuchet MS"/>
              <a:cs typeface="Trebuchet MS"/>
            </a:endParaRPr>
          </a:p>
        </p:txBody>
      </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r>
              <a:rPr lang="en-US" sz="3600" b="1" dirty="0" smtClean="0">
                <a:latin typeface="Trebuchet MS"/>
                <a:ea typeface="Trebuchet MS"/>
                <a:cs typeface="Trebuchet MS"/>
                <a:sym typeface="Trebuchet MS"/>
              </a:rPr>
              <a:t>Links to Cited Policies</a:t>
            </a:r>
          </a:p>
          <a:p>
            <a:r>
              <a:rPr lang="en-US" sz="2400" b="1" dirty="0" smtClean="0">
                <a:solidFill>
                  <a:schemeClr val="tx1"/>
                </a:solidFill>
                <a:latin typeface="Trebuchet MS"/>
                <a:ea typeface="Trebuchet MS"/>
                <a:cs typeface="Trebuchet MS"/>
                <a:sym typeface="Trebuchet MS"/>
              </a:rPr>
              <a:t> </a:t>
            </a:r>
          </a:p>
          <a:p>
            <a:r>
              <a:rPr lang="en-US" sz="1600" b="1" dirty="0" smtClean="0">
                <a:solidFill>
                  <a:schemeClr val="tx1"/>
                </a:solidFill>
                <a:latin typeface="Trebuchet MS"/>
                <a:ea typeface="Trebuchet MS"/>
                <a:cs typeface="Trebuchet MS"/>
                <a:sym typeface="Trebuchet MS"/>
              </a:rPr>
              <a:t>Cost of Knowledge: </a:t>
            </a:r>
            <a:r>
              <a:rPr lang="en-US" sz="1600" dirty="0" smtClean="0">
                <a:solidFill>
                  <a:schemeClr val="tx1"/>
                </a:solidFill>
                <a:latin typeface="Trebuchet MS"/>
                <a:ea typeface="Trebuchet MS"/>
                <a:cs typeface="Trebuchet MS"/>
                <a:sym typeface="Trebuchet MS"/>
                <a:hlinkClick r:id="rId4"/>
              </a:rPr>
              <a:t>http://thecostofknowledge.com/</a:t>
            </a:r>
            <a:endParaRPr lang="en-US" sz="1600" dirty="0" smtClean="0">
              <a:solidFill>
                <a:schemeClr val="tx1"/>
              </a:solidFill>
              <a:latin typeface="Trebuchet MS"/>
              <a:ea typeface="Trebuchet MS"/>
              <a:cs typeface="Trebuchet MS"/>
              <a:sym typeface="Trebuchet MS"/>
            </a:endParaRPr>
          </a:p>
          <a:p>
            <a:endParaRPr lang="en-US" sz="1600" dirty="0" smtClean="0">
              <a:solidFill>
                <a:schemeClr val="tx1"/>
              </a:solidFill>
              <a:latin typeface="Trebuchet MS"/>
              <a:ea typeface="Trebuchet MS"/>
              <a:cs typeface="Trebuchet MS"/>
              <a:sym typeface="Trebuchet MS"/>
            </a:endParaRPr>
          </a:p>
          <a:p>
            <a:r>
              <a:rPr lang="en-US" sz="1600" b="1" dirty="0" smtClean="0">
                <a:solidFill>
                  <a:schemeClr val="tx1"/>
                </a:solidFill>
                <a:latin typeface="Trebuchet MS"/>
                <a:ea typeface="Trebuchet MS"/>
                <a:cs typeface="Trebuchet MS"/>
                <a:sym typeface="Trebuchet MS"/>
              </a:rPr>
              <a:t>Brooklyn College Library Statement of Support for OA:</a:t>
            </a:r>
          </a:p>
          <a:p>
            <a:r>
              <a:rPr lang="en-US" sz="1600" dirty="0" smtClean="0">
                <a:solidFill>
                  <a:schemeClr val="tx1"/>
                </a:solidFill>
                <a:latin typeface="Trebuchet MS"/>
                <a:ea typeface="Trebuchet MS"/>
                <a:cs typeface="Trebuchet MS"/>
                <a:sym typeface="Trebuchet MS"/>
                <a:hlinkClick r:id="rId5"/>
              </a:rPr>
              <a:t>http://library.brooklyn.cuny.edu/resources/?page=oastatement</a:t>
            </a:r>
            <a:r>
              <a:rPr lang="en-US" sz="1600" dirty="0" smtClean="0">
                <a:solidFill>
                  <a:schemeClr val="tx1"/>
                </a:solidFill>
                <a:latin typeface="Trebuchet MS"/>
                <a:ea typeface="Trebuchet MS"/>
                <a:cs typeface="Trebuchet MS"/>
                <a:sym typeface="Trebuchet MS"/>
              </a:rPr>
              <a:t> </a:t>
            </a:r>
          </a:p>
          <a:p>
            <a:endParaRPr lang="en-US" sz="1600" b="1" dirty="0" smtClean="0">
              <a:solidFill>
                <a:schemeClr val="tx1"/>
              </a:solidFill>
              <a:latin typeface="Trebuchet MS"/>
              <a:ea typeface="Trebuchet MS"/>
              <a:cs typeface="Trebuchet MS"/>
              <a:sym typeface="Trebuchet MS"/>
            </a:endParaRPr>
          </a:p>
          <a:p>
            <a:r>
              <a:rPr lang="en-US" sz="1600" b="1" dirty="0" smtClean="0">
                <a:solidFill>
                  <a:schemeClr val="tx1"/>
                </a:solidFill>
                <a:latin typeface="Trebuchet MS"/>
                <a:ea typeface="Trebuchet MS"/>
                <a:cs typeface="Trebuchet MS"/>
                <a:sym typeface="Trebuchet MS"/>
              </a:rPr>
              <a:t>Mount Saint Vincent University Policy: </a:t>
            </a:r>
          </a:p>
          <a:p>
            <a:r>
              <a:rPr lang="en-US" sz="1600" dirty="0" smtClean="0">
                <a:solidFill>
                  <a:schemeClr val="tx1"/>
                </a:solidFill>
                <a:latin typeface="Trebuchet MS"/>
                <a:ea typeface="Trebuchet MS"/>
                <a:cs typeface="Trebuchet MS"/>
                <a:sym typeface="Trebuchet MS"/>
                <a:hlinkClick r:id="rId6"/>
              </a:rPr>
              <a:t>http://www.msvu.ca/site/media/msvu/Open%20Access%20Policy%20Library.pdf</a:t>
            </a:r>
            <a:r>
              <a:rPr lang="en-US" sz="1600" dirty="0" smtClean="0">
                <a:solidFill>
                  <a:schemeClr val="tx1"/>
                </a:solidFill>
                <a:latin typeface="Trebuchet MS"/>
                <a:ea typeface="Trebuchet MS"/>
                <a:cs typeface="Trebuchet MS"/>
                <a:sym typeface="Trebuchet MS"/>
              </a:rPr>
              <a:t> </a:t>
            </a:r>
          </a:p>
          <a:p>
            <a:endParaRPr lang="en-US" sz="1600" dirty="0" smtClean="0">
              <a:solidFill>
                <a:schemeClr val="tx1"/>
              </a:solidFill>
              <a:latin typeface="Trebuchet MS"/>
              <a:ea typeface="Trebuchet MS"/>
              <a:cs typeface="Trebuchet MS"/>
              <a:sym typeface="Trebuchet MS"/>
            </a:endParaRPr>
          </a:p>
          <a:p>
            <a:r>
              <a:rPr lang="en-US" sz="1600" b="1" dirty="0" smtClean="0">
                <a:solidFill>
                  <a:schemeClr val="tx1"/>
                </a:solidFill>
                <a:latin typeface="Trebuchet MS"/>
                <a:ea typeface="Trebuchet MS"/>
                <a:cs typeface="Trebuchet MS"/>
                <a:sym typeface="Trebuchet MS"/>
              </a:rPr>
              <a:t>Harvard Faculty of Arts &amp; Sciences Open Access Policy: </a:t>
            </a:r>
            <a:r>
              <a:rPr lang="en-US" sz="1600" dirty="0" smtClean="0">
                <a:solidFill>
                  <a:schemeClr val="tx1"/>
                </a:solidFill>
                <a:latin typeface="Trebuchet MS"/>
                <a:ea typeface="Trebuchet MS"/>
                <a:cs typeface="Trebuchet MS"/>
                <a:sym typeface="Trebuchet MS"/>
                <a:hlinkClick r:id="rId7"/>
              </a:rPr>
              <a:t>https://osc.hul.harvard.edu/hfaspolicy</a:t>
            </a:r>
            <a:r>
              <a:rPr lang="en-US" sz="1600" dirty="0" smtClean="0">
                <a:solidFill>
                  <a:schemeClr val="tx1"/>
                </a:solidFill>
                <a:latin typeface="Trebuchet MS"/>
                <a:ea typeface="Trebuchet MS"/>
                <a:cs typeface="Trebuchet MS"/>
                <a:sym typeface="Trebuchet MS"/>
              </a:rPr>
              <a:t> </a:t>
            </a:r>
          </a:p>
          <a:p>
            <a:endParaRPr lang="en-US" sz="1600" dirty="0" smtClean="0">
              <a:solidFill>
                <a:schemeClr val="tx1"/>
              </a:solidFill>
              <a:latin typeface="Trebuchet MS"/>
              <a:ea typeface="Trebuchet MS"/>
              <a:cs typeface="Trebuchet MS"/>
              <a:sym typeface="Trebuchet MS"/>
            </a:endParaRPr>
          </a:p>
          <a:p>
            <a:r>
              <a:rPr lang="en-US" sz="1600" b="1" dirty="0" smtClean="0">
                <a:solidFill>
                  <a:schemeClr val="tx1"/>
                </a:solidFill>
                <a:latin typeface="Trebuchet MS"/>
                <a:ea typeface="Trebuchet MS"/>
                <a:cs typeface="Trebuchet MS"/>
                <a:sym typeface="Trebuchet MS"/>
              </a:rPr>
              <a:t>Virginia Commonwealth U Faculty Senate Resolution on OA Publishing: </a:t>
            </a:r>
            <a:r>
              <a:rPr lang="en-US" sz="1600" dirty="0" smtClean="0">
                <a:solidFill>
                  <a:schemeClr val="tx1"/>
                </a:solidFill>
                <a:latin typeface="Trebuchet MS"/>
                <a:ea typeface="Trebuchet MS"/>
                <a:cs typeface="Trebuchet MS"/>
                <a:sym typeface="Trebuchet MS"/>
                <a:hlinkClick r:id="rId8"/>
              </a:rPr>
              <a:t>http://www.facultysenate.vcu.edu/2010/11/17/vcu-faculty-senate-resolution-1/</a:t>
            </a:r>
            <a:endParaRPr lang="en-US" sz="1600" dirty="0" smtClean="0">
              <a:solidFill>
                <a:schemeClr val="tx1"/>
              </a:solidFill>
              <a:latin typeface="Trebuchet MS"/>
              <a:ea typeface="Trebuchet MS"/>
              <a:cs typeface="Trebuchet MS"/>
              <a:sym typeface="Trebuchet MS"/>
            </a:endParaRPr>
          </a:p>
          <a:p>
            <a:endParaRPr lang="en-US" sz="1600" dirty="0" smtClean="0">
              <a:solidFill>
                <a:schemeClr val="tx1"/>
              </a:solidFill>
              <a:latin typeface="Trebuchet MS"/>
              <a:ea typeface="Trebuchet MS"/>
              <a:cs typeface="Trebuchet MS"/>
              <a:sym typeface="Trebuchet MS"/>
            </a:endParaRPr>
          </a:p>
          <a:p>
            <a:r>
              <a:rPr lang="en-US" sz="1600" b="1" dirty="0" smtClean="0">
                <a:solidFill>
                  <a:schemeClr val="tx1"/>
                </a:solidFill>
                <a:latin typeface="Trebuchet MS"/>
                <a:ea typeface="Trebuchet MS"/>
                <a:cs typeface="Trebuchet MS"/>
                <a:sym typeface="Trebuchet MS"/>
              </a:rPr>
              <a:t>U of Liege Open Access Policy: </a:t>
            </a:r>
            <a:r>
              <a:rPr lang="en-US" sz="1600" dirty="0" smtClean="0">
                <a:solidFill>
                  <a:schemeClr val="tx1"/>
                </a:solidFill>
                <a:latin typeface="Trebuchet MS"/>
                <a:ea typeface="Trebuchet MS"/>
                <a:cs typeface="Trebuchet MS"/>
                <a:sym typeface="Trebuchet MS"/>
                <a:hlinkClick r:id="rId9"/>
              </a:rPr>
              <a:t>http://roarmap.eprints.org/56/</a:t>
            </a:r>
            <a:r>
              <a:rPr lang="en-US" sz="1800" dirty="0" smtClean="0">
                <a:solidFill>
                  <a:schemeClr val="tx1"/>
                </a:solidFill>
                <a:latin typeface="Trebuchet MS"/>
                <a:ea typeface="Trebuchet MS"/>
                <a:cs typeface="Trebuchet MS"/>
                <a:sym typeface="Trebuchet MS"/>
              </a:rPr>
              <a:t> </a:t>
            </a: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r>
              <a:rPr lang="en-US" sz="2000" b="1" dirty="0" smtClean="0">
                <a:solidFill>
                  <a:schemeClr val="tx1"/>
                </a:solidFill>
                <a:latin typeface="Trebuchet MS"/>
                <a:cs typeface="Trebuchet MS"/>
              </a:rPr>
              <a:t> </a:t>
            </a: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r>
              <a:rPr lang="en-US" sz="3600" b="1" dirty="0" smtClean="0">
                <a:latin typeface="Trebuchet MS"/>
                <a:ea typeface="Trebuchet MS"/>
                <a:cs typeface="Trebuchet MS"/>
                <a:sym typeface="Trebuchet MS"/>
              </a:rPr>
              <a:t>Links to Cited Policies</a:t>
            </a:r>
          </a:p>
          <a:p>
            <a:r>
              <a:rPr lang="en-US" sz="2400" b="1" dirty="0" smtClean="0">
                <a:solidFill>
                  <a:schemeClr val="tx1"/>
                </a:solidFill>
                <a:latin typeface="Trebuchet MS"/>
                <a:ea typeface="Trebuchet MS"/>
                <a:cs typeface="Trebuchet MS"/>
                <a:sym typeface="Trebuchet MS"/>
              </a:rPr>
              <a:t> </a:t>
            </a:r>
          </a:p>
          <a:p>
            <a:r>
              <a:rPr lang="en-US" sz="1600" b="1" dirty="0" smtClean="0">
                <a:solidFill>
                  <a:schemeClr val="tx1"/>
                </a:solidFill>
                <a:latin typeface="Trebuchet MS"/>
                <a:ea typeface="Trebuchet MS"/>
                <a:cs typeface="Trebuchet MS"/>
                <a:sym typeface="Trebuchet MS"/>
              </a:rPr>
              <a:t>NIH Public Access Policy: </a:t>
            </a:r>
            <a:r>
              <a:rPr lang="en-US" sz="1600" dirty="0" smtClean="0">
                <a:solidFill>
                  <a:schemeClr val="tx1"/>
                </a:solidFill>
                <a:latin typeface="Trebuchet MS"/>
                <a:ea typeface="Trebuchet MS"/>
                <a:cs typeface="Trebuchet MS"/>
                <a:sym typeface="Trebuchet MS"/>
                <a:hlinkClick r:id="rId4"/>
              </a:rPr>
              <a:t>http://publicaccess.nih.gov/</a:t>
            </a:r>
            <a:r>
              <a:rPr lang="en-US" sz="1600" dirty="0" smtClean="0">
                <a:solidFill>
                  <a:schemeClr val="tx1"/>
                </a:solidFill>
                <a:latin typeface="Trebuchet MS"/>
                <a:ea typeface="Trebuchet MS"/>
                <a:cs typeface="Trebuchet MS"/>
                <a:sym typeface="Trebuchet MS"/>
              </a:rPr>
              <a:t> </a:t>
            </a:r>
          </a:p>
          <a:p>
            <a:endParaRPr lang="en-US" sz="1600" dirty="0" smtClean="0">
              <a:solidFill>
                <a:schemeClr val="tx1"/>
              </a:solidFill>
              <a:latin typeface="Trebuchet MS"/>
              <a:ea typeface="Trebuchet MS"/>
              <a:cs typeface="Trebuchet MS"/>
              <a:sym typeface="Trebuchet MS"/>
            </a:endParaRPr>
          </a:p>
          <a:p>
            <a:r>
              <a:rPr lang="en-US" sz="1600" b="1" dirty="0" smtClean="0">
                <a:solidFill>
                  <a:schemeClr val="tx1"/>
                </a:solidFill>
                <a:latin typeface="Trebuchet MS"/>
                <a:ea typeface="Trebuchet MS"/>
                <a:cs typeface="Trebuchet MS"/>
                <a:sym typeface="Trebuchet MS"/>
              </a:rPr>
              <a:t>White House Office of Science and Technology Policy Open Access Memo:</a:t>
            </a:r>
          </a:p>
          <a:p>
            <a:r>
              <a:rPr lang="en-US" sz="1600" dirty="0" smtClean="0">
                <a:solidFill>
                  <a:schemeClr val="tx1"/>
                </a:solidFill>
                <a:latin typeface="Trebuchet MS"/>
                <a:ea typeface="Trebuchet MS"/>
                <a:cs typeface="Trebuchet MS"/>
                <a:sym typeface="Trebuchet MS"/>
                <a:hlinkClick r:id="rId5"/>
              </a:rPr>
              <a:t>http://www.whitehouse.gov/sites/default/files/microsites/ostp/ostp_public_access_memo_2013.pdf</a:t>
            </a:r>
            <a:r>
              <a:rPr lang="en-US" sz="1600" dirty="0" smtClean="0">
                <a:solidFill>
                  <a:schemeClr val="tx1"/>
                </a:solidFill>
                <a:latin typeface="Trebuchet MS"/>
                <a:ea typeface="Trebuchet MS"/>
                <a:cs typeface="Trebuchet MS"/>
                <a:sym typeface="Trebuchet MS"/>
              </a:rPr>
              <a:t> </a:t>
            </a:r>
          </a:p>
          <a:p>
            <a:endParaRPr lang="en-US" sz="1600" b="1" dirty="0" smtClean="0">
              <a:solidFill>
                <a:schemeClr val="tx1"/>
              </a:solidFill>
              <a:latin typeface="Trebuchet MS"/>
              <a:ea typeface="Trebuchet MS"/>
              <a:cs typeface="Trebuchet MS"/>
              <a:sym typeface="Trebuchet MS"/>
            </a:endParaRPr>
          </a:p>
          <a:p>
            <a:r>
              <a:rPr lang="en-US" sz="1600" b="1" dirty="0" smtClean="0">
                <a:solidFill>
                  <a:schemeClr val="tx1"/>
                </a:solidFill>
                <a:latin typeface="Trebuchet MS"/>
                <a:ea typeface="Trebuchet MS"/>
                <a:cs typeface="Trebuchet MS"/>
                <a:sym typeface="Trebuchet MS"/>
              </a:rPr>
              <a:t>New York Taxpayer Access to Publicly Funded Research Legislation: </a:t>
            </a:r>
          </a:p>
          <a:p>
            <a:r>
              <a:rPr lang="en-US" sz="1600" dirty="0" smtClean="0">
                <a:solidFill>
                  <a:schemeClr val="tx1"/>
                </a:solidFill>
                <a:latin typeface="Trebuchet MS"/>
                <a:ea typeface="Trebuchet MS"/>
                <a:cs typeface="Trebuchet MS"/>
                <a:sym typeface="Trebuchet MS"/>
                <a:hlinkClick r:id="rId6"/>
              </a:rPr>
              <a:t>http://sparc.arl.org/advocacy/state/tapfr</a:t>
            </a:r>
            <a:r>
              <a:rPr lang="en-US" sz="1600" dirty="0" smtClean="0">
                <a:solidFill>
                  <a:schemeClr val="tx1"/>
                </a:solidFill>
                <a:latin typeface="Trebuchet MS"/>
                <a:ea typeface="Trebuchet MS"/>
                <a:cs typeface="Trebuchet MS"/>
                <a:sym typeface="Trebuchet MS"/>
              </a:rPr>
              <a:t> </a:t>
            </a:r>
          </a:p>
          <a:p>
            <a:endParaRPr lang="en-US" sz="1800" dirty="0" smtClean="0">
              <a:solidFill>
                <a:schemeClr val="tx1"/>
              </a:solidFill>
              <a:latin typeface="Trebuchet MS"/>
              <a:ea typeface="Trebuchet MS"/>
              <a:cs typeface="Trebuchet MS"/>
              <a:sym typeface="Trebuchet MS"/>
            </a:endParaRPr>
          </a:p>
          <a:p>
            <a:endParaRPr lang="en-US" sz="2800" dirty="0" smtClean="0">
              <a:solidFill>
                <a:schemeClr val="tx1"/>
              </a:solidFill>
              <a:latin typeface="Trebuchet MS"/>
              <a:ea typeface="Trebuchet MS"/>
              <a:cs typeface="Trebuchet MS"/>
              <a:sym typeface="Trebuchet MS"/>
            </a:endParaRPr>
          </a:p>
          <a:p>
            <a:r>
              <a:rPr lang="en-US" sz="2800" b="1" dirty="0" smtClean="0">
                <a:solidFill>
                  <a:schemeClr val="tx1"/>
                </a:solidFill>
                <a:latin typeface="Trebuchet MS"/>
                <a:ea typeface="Trebuchet MS"/>
                <a:cs typeface="Trebuchet MS"/>
                <a:sym typeface="Trebuchet MS"/>
              </a:rPr>
              <a:t>Photo Credit</a:t>
            </a:r>
          </a:p>
          <a:p>
            <a:endParaRPr lang="en-US" sz="1800" dirty="0" smtClean="0">
              <a:solidFill>
                <a:schemeClr val="tx1"/>
              </a:solidFill>
              <a:latin typeface="Trebuchet MS"/>
              <a:ea typeface="Trebuchet MS"/>
              <a:cs typeface="Trebuchet MS"/>
              <a:sym typeface="Trebuchet MS"/>
            </a:endParaRPr>
          </a:p>
          <a:p>
            <a:r>
              <a:rPr lang="en-US" sz="1600" dirty="0" smtClean="0">
                <a:solidFill>
                  <a:schemeClr val="tx1"/>
                </a:solidFill>
                <a:latin typeface="Trebuchet MS"/>
                <a:ea typeface="Trebuchet MS"/>
                <a:cs typeface="Trebuchet MS"/>
                <a:sym typeface="Trebuchet MS"/>
              </a:rPr>
              <a:t>Lion photo is © 2011 Eric </a:t>
            </a:r>
            <a:r>
              <a:rPr lang="en-US" sz="1600" dirty="0" err="1" smtClean="0">
                <a:solidFill>
                  <a:schemeClr val="tx1"/>
                </a:solidFill>
                <a:latin typeface="Trebuchet MS"/>
                <a:ea typeface="Trebuchet MS"/>
                <a:cs typeface="Trebuchet MS"/>
                <a:sym typeface="Trebuchet MS"/>
              </a:rPr>
              <a:t>Kilby</a:t>
            </a:r>
            <a:r>
              <a:rPr lang="en-US" sz="1600" dirty="0" smtClean="0">
                <a:solidFill>
                  <a:schemeClr val="tx1"/>
                </a:solidFill>
                <a:latin typeface="Trebuchet MS"/>
                <a:ea typeface="Trebuchet MS"/>
                <a:cs typeface="Trebuchet MS"/>
                <a:sym typeface="Trebuchet MS"/>
              </a:rPr>
              <a:t>, used under a </a:t>
            </a:r>
            <a:r>
              <a:rPr lang="en-US" sz="1600" dirty="0" smtClean="0">
                <a:solidFill>
                  <a:schemeClr val="tx1"/>
                </a:solidFill>
                <a:latin typeface="Trebuchet MS"/>
                <a:ea typeface="Trebuchet MS"/>
                <a:cs typeface="Trebuchet MS"/>
                <a:sym typeface="Trebuchet MS"/>
                <a:hlinkClick r:id="rId7"/>
              </a:rPr>
              <a:t>Creative Commons Attribution-</a:t>
            </a:r>
            <a:r>
              <a:rPr lang="en-US" sz="1600" dirty="0" err="1" smtClean="0">
                <a:solidFill>
                  <a:schemeClr val="tx1"/>
                </a:solidFill>
                <a:latin typeface="Trebuchet MS"/>
                <a:ea typeface="Trebuchet MS"/>
                <a:cs typeface="Trebuchet MS"/>
                <a:sym typeface="Trebuchet MS"/>
                <a:hlinkClick r:id="rId7"/>
              </a:rPr>
              <a:t>ShareAlike</a:t>
            </a:r>
            <a:r>
              <a:rPr lang="en-US" sz="1600" dirty="0" smtClean="0">
                <a:solidFill>
                  <a:schemeClr val="tx1"/>
                </a:solidFill>
                <a:latin typeface="Trebuchet MS"/>
                <a:ea typeface="Trebuchet MS"/>
                <a:cs typeface="Trebuchet MS"/>
                <a:sym typeface="Trebuchet MS"/>
                <a:hlinkClick r:id="rId7"/>
              </a:rPr>
              <a:t> license</a:t>
            </a:r>
            <a:endParaRPr lang="en-US" sz="16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endParaRPr lang="en-US" sz="2000" dirty="0" smtClean="0">
              <a:solidFill>
                <a:schemeClr val="tx1"/>
              </a:solidFill>
              <a:latin typeface="Trebuchet MS"/>
              <a:ea typeface="Trebuchet MS"/>
              <a:cs typeface="Trebuchet MS"/>
              <a:sym typeface="Trebuchet MS"/>
            </a:endParaRPr>
          </a:p>
          <a:p>
            <a:r>
              <a:rPr lang="en-US" sz="2000" b="1" dirty="0" smtClean="0">
                <a:solidFill>
                  <a:schemeClr val="tx1"/>
                </a:solidFill>
                <a:latin typeface="Trebuchet MS"/>
                <a:cs typeface="Trebuchet MS"/>
              </a:rPr>
              <a:t> </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p:nvPr/>
        </p:nvSpPr>
        <p:spPr>
          <a:xfrm>
            <a:off x="0" y="0"/>
            <a:ext cx="9144000" cy="6858000"/>
          </a:xfrm>
          <a:prstGeom prst="rect">
            <a:avLst/>
          </a:prstGeom>
          <a:blipFill>
            <a:blip r:embed="rId3"/>
            <a:stretch>
              <a:fillRect/>
            </a:stretch>
          </a:blipFill>
        </p:spPr>
      </p:sp>
      <p:sp>
        <p:nvSpPr>
          <p:cNvPr id="288" name="Shape 288"/>
          <p:cNvSpPr txBox="1"/>
          <p:nvPr/>
        </p:nvSpPr>
        <p:spPr>
          <a:xfrm>
            <a:off x="342900" y="1539569"/>
            <a:ext cx="8458200" cy="3878699"/>
          </a:xfrm>
          <a:prstGeom prst="rect">
            <a:avLst/>
          </a:prstGeom>
        </p:spPr>
        <p:txBody>
          <a:bodyPr lIns="38100" tIns="38100" rIns="38100" bIns="38100" anchor="t" anchorCtr="0">
            <a:noAutofit/>
          </a:bodyPr>
          <a:lstStyle/>
          <a:p>
            <a:pPr algn="ctr" rtl="0">
              <a:lnSpc>
                <a:spcPct val="100000"/>
              </a:lnSpc>
              <a:buNone/>
            </a:pPr>
            <a:r>
              <a:rPr lang="en" sz="4800" b="1" dirty="0">
                <a:solidFill>
                  <a:srgbClr val="000000"/>
                </a:solidFill>
                <a:latin typeface="Trebuchet MS"/>
                <a:ea typeface="Trebuchet MS"/>
                <a:cs typeface="Trebuchet MS"/>
                <a:sym typeface="Trebuchet MS"/>
              </a:rPr>
              <a:t>Thank you!</a:t>
            </a:r>
          </a:p>
          <a:p>
            <a:endParaRPr dirty="0"/>
          </a:p>
          <a:p>
            <a:pPr marL="0" marR="0" indent="0" algn="ctr" rtl="0">
              <a:lnSpc>
                <a:spcPct val="100000"/>
              </a:lnSpc>
              <a:spcBef>
                <a:spcPts val="0"/>
              </a:spcBef>
              <a:spcAft>
                <a:spcPts val="0"/>
              </a:spcAft>
              <a:buNone/>
            </a:pPr>
            <a:r>
              <a:rPr lang="en" sz="3000" b="1" dirty="0">
                <a:solidFill>
                  <a:srgbClr val="000000"/>
                </a:solidFill>
                <a:latin typeface="Trebuchet MS"/>
                <a:ea typeface="Trebuchet MS"/>
                <a:cs typeface="Trebuchet MS"/>
                <a:sym typeface="Trebuchet MS"/>
              </a:rPr>
              <a:t>Questions?</a:t>
            </a:r>
          </a:p>
          <a:p>
            <a:endParaRPr dirty="0"/>
          </a:p>
          <a:p>
            <a:pPr algn="ctr"/>
            <a:r>
              <a:rPr lang="en" sz="2400" dirty="0">
                <a:solidFill>
                  <a:srgbClr val="000000"/>
                </a:solidFill>
                <a:latin typeface="Trebuchet MS"/>
                <a:ea typeface="Trebuchet MS"/>
                <a:cs typeface="Trebuchet MS"/>
                <a:sym typeface="Trebuchet MS"/>
              </a:rPr>
              <a:t>Jill </a:t>
            </a:r>
            <a:r>
              <a:rPr lang="en" sz="2400" dirty="0" smtClean="0">
                <a:solidFill>
                  <a:srgbClr val="000000"/>
                </a:solidFill>
                <a:latin typeface="Trebuchet MS"/>
                <a:ea typeface="Trebuchet MS"/>
                <a:cs typeface="Trebuchet MS"/>
                <a:sym typeface="Trebuchet MS"/>
              </a:rPr>
              <a:t>Cirasella</a:t>
            </a:r>
            <a:endParaRPr lang="en-US" sz="2400" dirty="0" smtClean="0">
              <a:latin typeface="Trebuchet MS"/>
              <a:ea typeface="Trebuchet MS"/>
              <a:cs typeface="Trebuchet MS"/>
              <a:sym typeface="Trebuchet MS"/>
            </a:endParaRPr>
          </a:p>
          <a:p>
            <a:pPr algn="ctr"/>
            <a:r>
              <a:rPr lang="en-US" sz="2400" dirty="0" smtClean="0">
                <a:solidFill>
                  <a:srgbClr val="000000"/>
                </a:solidFill>
                <a:latin typeface="Trebuchet MS"/>
                <a:ea typeface="Trebuchet MS"/>
                <a:cs typeface="Trebuchet MS"/>
                <a:sym typeface="Trebuchet MS"/>
              </a:rPr>
              <a:t>The Graduate Center, CUNY</a:t>
            </a:r>
          </a:p>
          <a:p>
            <a:pPr algn="ctr"/>
            <a:r>
              <a:rPr lang="en-US" sz="2400" dirty="0" smtClean="0">
                <a:latin typeface="Trebuchet MS"/>
                <a:ea typeface="Trebuchet MS"/>
                <a:cs typeface="Trebuchet MS"/>
                <a:sym typeface="Trebuchet MS"/>
                <a:hlinkClick r:id="rId4"/>
              </a:rPr>
              <a:t>jcirasella@gc.cuny.edu</a:t>
            </a:r>
            <a:endParaRPr lang="en-US" sz="2400" dirty="0" smtClean="0">
              <a:solidFill>
                <a:srgbClr val="000000"/>
              </a:solidFill>
              <a:latin typeface="Trebuchet MS"/>
              <a:ea typeface="Trebuchet MS"/>
              <a:cs typeface="Trebuchet MS"/>
              <a:sym typeface="Trebuchet MS"/>
            </a:endParaRPr>
          </a:p>
          <a:p>
            <a:pPr algn="ctr" rtl="0">
              <a:lnSpc>
                <a:spcPct val="100000"/>
              </a:lnSpc>
              <a:buNone/>
            </a:pPr>
            <a:endParaRPr lang="en-US" sz="2400" dirty="0" smtClean="0">
              <a:latin typeface="Trebuchet MS"/>
              <a:ea typeface="Trebuchet MS"/>
              <a:cs typeface="Trebuchet MS"/>
              <a:sym typeface="Trebuchet MS"/>
            </a:endParaRPr>
          </a:p>
          <a:p>
            <a:endParaRPr sz="2400" dirty="0"/>
          </a:p>
        </p:txBody>
      </p:sp>
      <p:sp>
        <p:nvSpPr>
          <p:cNvPr id="289" name="Shape 289"/>
          <p:cNvSpPr/>
          <p:nvPr/>
        </p:nvSpPr>
        <p:spPr>
          <a:xfrm>
            <a:off x="4069080" y="6126480"/>
            <a:ext cx="1005840" cy="354307"/>
          </a:xfrm>
          <a:prstGeom prst="rect">
            <a:avLst/>
          </a:prstGeom>
          <a:blipFill>
            <a:blip r:embed="rId5"/>
            <a:stretch>
              <a:fillRect/>
            </a:stretch>
          </a:blipFill>
        </p:spPr>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Personal Pledges</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Completely personal — applies to the individual only</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Up to the individual to adhere, enforce</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Do not have much influence on their own</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However, many people acting individually can have influence — by being ambassadors for OA, by together making many works OA, and by communicating to publishers the terms they want/require</a:t>
            </a:r>
          </a:p>
          <a:p>
            <a:pPr marL="457200" indent="-457200">
              <a:lnSpc>
                <a:spcPct val="90000"/>
              </a:lnSpc>
            </a:pPr>
            <a:endParaRPr lang="en-US" sz="2400" dirty="0" smtClean="0">
              <a:solidFill>
                <a:schemeClr val="tx1"/>
              </a:solidFill>
              <a:latin typeface="Trebuchet MS"/>
              <a:cs typeface="Trebuchet MS"/>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Cost of Knowledge</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algn="ctr">
              <a:lnSpc>
                <a:spcPct val="90000"/>
              </a:lnSpc>
            </a:pPr>
            <a:endParaRPr lang="en-US" sz="3200" dirty="0" smtClean="0">
              <a:solidFill>
                <a:schemeClr val="tx1"/>
              </a:solidFill>
              <a:latin typeface="Trebuchet MS"/>
              <a:cs typeface="Trebuchet MS"/>
            </a:endParaRPr>
          </a:p>
        </p:txBody>
      </p:sp>
      <p:pic>
        <p:nvPicPr>
          <p:cNvPr id="4" name="Picture 3" descr="cost of knowledge.png"/>
          <p:cNvPicPr>
            <a:picLocks noChangeAspect="1"/>
          </p:cNvPicPr>
          <p:nvPr/>
        </p:nvPicPr>
        <p:blipFill>
          <a:blip r:embed="rId4"/>
          <a:srcRect/>
          <a:stretch>
            <a:fillRect/>
          </a:stretch>
        </p:blipFill>
        <p:spPr>
          <a:xfrm>
            <a:off x="149410" y="938796"/>
            <a:ext cx="8797403" cy="4762880"/>
          </a:xfrm>
          <a:prstGeom prst="rect">
            <a:avLst/>
          </a:prstGeom>
        </p:spPr>
      </p:pic>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Statements, Resolutions</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A body coming together to articulate their support for OA and/or specify preferred or expected behaviors</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Not policies: voluntary, non-binding, non-enforceable</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pPr>
            <a:endParaRPr lang="en-US" sz="2400" dirty="0" smtClean="0">
              <a:solidFill>
                <a:schemeClr val="tx1"/>
              </a:solidFill>
              <a:latin typeface="Trebuchet MS"/>
              <a:cs typeface="Trebuchet MS"/>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Brooklyn College Library</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a:lnSpc>
                <a:spcPct val="90000"/>
              </a:lnSpc>
            </a:pPr>
            <a:r>
              <a:rPr lang="en-US" sz="2000" dirty="0" smtClean="0">
                <a:solidFill>
                  <a:schemeClr val="tx1"/>
                </a:solidFill>
                <a:latin typeface="Trebuchet MS"/>
                <a:cs typeface="Trebuchet MS"/>
              </a:rPr>
              <a:t>The Brooklyn College Library Department affirms that open access to scholarship is critical for scholarly communication, affordable education, and the advancement of knowledge. Accordingly, the Department asks its faculty to make their research available at no cost whenever possible by seeking publishers that have adopted open access policies (i.e., publishers that publish their contents online without restriction and/or allow authors to self-archive their publications in online repositories). Whenever self-archiving is allowed, the Department expects its faculty to promptly self-archive their publications online for all to read and use. When faculty are working with publishers that do not allow self-archiving, the Department encourages them to negotiate to improve publication agreements. Furthermore, the Department encourages its faculty to devote most of their reviewing and editing efforts to manuscripts destined for open access.</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Brooklyn College Library</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The Brooklyn College Library Department </a:t>
            </a:r>
            <a:r>
              <a:rPr lang="en-US" sz="2400" b="1" dirty="0" smtClean="0">
                <a:solidFill>
                  <a:schemeClr val="tx1"/>
                </a:solidFill>
                <a:latin typeface="Trebuchet MS"/>
                <a:cs typeface="Trebuchet MS"/>
              </a:rPr>
              <a:t>affirms</a:t>
            </a:r>
            <a:r>
              <a:rPr lang="en-US" sz="2400" dirty="0" smtClean="0">
                <a:solidFill>
                  <a:schemeClr val="tx1"/>
                </a:solidFill>
                <a:latin typeface="Trebuchet MS"/>
                <a:cs typeface="Trebuchet MS"/>
              </a:rPr>
              <a:t> that…</a:t>
            </a:r>
          </a:p>
          <a:p>
            <a:pPr marL="457200" indent="-457200">
              <a:lnSpc>
                <a:spcPct val="90000"/>
              </a:lnSpc>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Accordingly, the Department </a:t>
            </a:r>
            <a:r>
              <a:rPr lang="en-US" sz="2400" b="1" dirty="0" smtClean="0">
                <a:solidFill>
                  <a:schemeClr val="tx1"/>
                </a:solidFill>
                <a:latin typeface="Trebuchet MS"/>
                <a:cs typeface="Trebuchet MS"/>
              </a:rPr>
              <a:t>asks</a:t>
            </a:r>
            <a:r>
              <a:rPr lang="en-US" sz="2400" dirty="0" smtClean="0">
                <a:solidFill>
                  <a:schemeClr val="tx1"/>
                </a:solidFill>
                <a:latin typeface="Trebuchet MS"/>
                <a:cs typeface="Trebuchet MS"/>
              </a:rPr>
              <a:t> its faculty to…</a:t>
            </a:r>
          </a:p>
          <a:p>
            <a:pPr marL="457200" indent="-457200">
              <a:lnSpc>
                <a:spcPct val="90000"/>
              </a:lnSpc>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…the Department </a:t>
            </a:r>
            <a:r>
              <a:rPr lang="en-US" sz="2400" b="1" dirty="0" smtClean="0">
                <a:solidFill>
                  <a:schemeClr val="tx1"/>
                </a:solidFill>
                <a:latin typeface="Trebuchet MS"/>
                <a:cs typeface="Trebuchet MS"/>
              </a:rPr>
              <a:t>expects</a:t>
            </a:r>
            <a:r>
              <a:rPr lang="en-US" sz="2400" dirty="0" smtClean="0">
                <a:solidFill>
                  <a:schemeClr val="tx1"/>
                </a:solidFill>
                <a:latin typeface="Trebuchet MS"/>
                <a:cs typeface="Trebuchet MS"/>
              </a:rPr>
              <a:t> its faculty to…</a:t>
            </a:r>
          </a:p>
          <a:p>
            <a:pPr marL="457200" indent="-457200">
              <a:lnSpc>
                <a:spcPct val="90000"/>
              </a:lnSpc>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…the Department </a:t>
            </a:r>
            <a:r>
              <a:rPr lang="en-US" sz="2400" b="1" dirty="0" smtClean="0">
                <a:solidFill>
                  <a:schemeClr val="tx1"/>
                </a:solidFill>
                <a:latin typeface="Trebuchet MS"/>
                <a:cs typeface="Trebuchet MS"/>
              </a:rPr>
              <a:t>encourages</a:t>
            </a:r>
            <a:r>
              <a:rPr lang="en-US" sz="2400" dirty="0" smtClean="0">
                <a:solidFill>
                  <a:schemeClr val="tx1"/>
                </a:solidFill>
                <a:latin typeface="Trebuchet MS"/>
                <a:cs typeface="Trebuchet MS"/>
              </a:rPr>
              <a:t> them to… </a:t>
            </a:r>
          </a:p>
          <a:p>
            <a:pPr marL="457200" indent="-457200">
              <a:lnSpc>
                <a:spcPct val="90000"/>
              </a:lnSpc>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Furthermore, the Department </a:t>
            </a:r>
            <a:r>
              <a:rPr lang="en-US" sz="2400" b="1" dirty="0" smtClean="0">
                <a:solidFill>
                  <a:schemeClr val="tx1"/>
                </a:solidFill>
                <a:latin typeface="Trebuchet MS"/>
                <a:cs typeface="Trebuchet MS"/>
              </a:rPr>
              <a:t>encourages</a:t>
            </a:r>
            <a:r>
              <a:rPr lang="en-US" sz="2400" dirty="0" smtClean="0">
                <a:solidFill>
                  <a:schemeClr val="tx1"/>
                </a:solidFill>
                <a:latin typeface="Trebuchet MS"/>
                <a:cs typeface="Trebuchet MS"/>
              </a:rPr>
              <a:t> its faculty to…</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Opt-In Policies</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A body coming together to articulate their support for OA and/or specify preferred or expected behaviors</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buFont typeface="Arial"/>
              <a:buChar char="•"/>
            </a:pPr>
            <a:r>
              <a:rPr lang="en-US" sz="2400" dirty="0" smtClean="0">
                <a:solidFill>
                  <a:schemeClr val="tx1"/>
                </a:solidFill>
                <a:latin typeface="Trebuchet MS"/>
                <a:cs typeface="Trebuchet MS"/>
              </a:rPr>
              <a:t>Although called “policies,” they are essentially the same as statements/resolutions: voluntary, non-binding, non-enforceable</a:t>
            </a:r>
          </a:p>
          <a:p>
            <a:pPr marL="457200" indent="-457200">
              <a:lnSpc>
                <a:spcPct val="90000"/>
              </a:lnSpc>
              <a:buFont typeface="Arial"/>
              <a:buChar char="•"/>
            </a:pPr>
            <a:endParaRPr lang="en-US" sz="2400" dirty="0" smtClean="0">
              <a:solidFill>
                <a:schemeClr val="tx1"/>
              </a:solidFill>
              <a:latin typeface="Trebuchet MS"/>
              <a:cs typeface="Trebuchet MS"/>
            </a:endParaRPr>
          </a:p>
          <a:p>
            <a:pPr marL="457200" indent="-457200">
              <a:lnSpc>
                <a:spcPct val="90000"/>
              </a:lnSpc>
            </a:pPr>
            <a:endParaRPr lang="en-US" sz="2400" dirty="0" smtClean="0">
              <a:solidFill>
                <a:schemeClr val="tx1"/>
              </a:solidFill>
              <a:latin typeface="Trebuchet MS"/>
              <a:cs typeface="Trebuchet MS"/>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0"/>
            <a:ext cx="9144000" cy="6858000"/>
          </a:xfrm>
          <a:prstGeom prst="rect">
            <a:avLst/>
          </a:prstGeom>
          <a:blipFill>
            <a:blip r:embed="rId3"/>
            <a:stretch>
              <a:fillRect/>
            </a:stretch>
          </a:blipFill>
        </p:spPr>
      </p:sp>
      <p:sp>
        <p:nvSpPr>
          <p:cNvPr id="47" name="Shape 47"/>
          <p:cNvSpPr txBox="1"/>
          <p:nvPr/>
        </p:nvSpPr>
        <p:spPr>
          <a:xfrm>
            <a:off x="346597" y="247299"/>
            <a:ext cx="8450806" cy="5724109"/>
          </a:xfrm>
          <a:prstGeom prst="rect">
            <a:avLst/>
          </a:prstGeom>
        </p:spPr>
        <p:txBody>
          <a:bodyPr lIns="38100" tIns="38100" rIns="38100" bIns="38100" anchor="t" anchorCtr="0">
            <a:noAutofit/>
          </a:bodyPr>
          <a:lstStyle/>
          <a:p>
            <a:pPr marR="0" algn="l" rtl="0">
              <a:lnSpc>
                <a:spcPct val="100000"/>
              </a:lnSpc>
              <a:spcBef>
                <a:spcPts val="0"/>
              </a:spcBef>
              <a:spcAft>
                <a:spcPts val="0"/>
              </a:spcAft>
              <a:buNone/>
            </a:pPr>
            <a:r>
              <a:rPr lang="en-US" sz="3600" b="1" dirty="0" smtClean="0">
                <a:solidFill>
                  <a:srgbClr val="000000"/>
                </a:solidFill>
                <a:latin typeface="Trebuchet MS"/>
                <a:ea typeface="Trebuchet MS"/>
                <a:cs typeface="Trebuchet MS"/>
                <a:sym typeface="Trebuchet MS"/>
              </a:rPr>
              <a:t>E.g., Mount Saint Vincent U</a:t>
            </a:r>
            <a:endParaRPr lang="en" sz="3600" b="1" dirty="0">
              <a:solidFill>
                <a:srgbClr val="000000"/>
              </a:solidFill>
              <a:latin typeface="Trebuchet MS"/>
              <a:ea typeface="Trebuchet MS"/>
              <a:cs typeface="Trebuchet MS"/>
              <a:sym typeface="Trebuchet MS"/>
            </a:endParaRPr>
          </a:p>
          <a:p>
            <a:pPr algn="ctr" rtl="0">
              <a:lnSpc>
                <a:spcPct val="100000"/>
              </a:lnSpc>
              <a:buNone/>
            </a:pPr>
            <a:endParaRPr lang="en-US" sz="2200" b="1" dirty="0" smtClean="0">
              <a:solidFill>
                <a:schemeClr val="tx1"/>
              </a:solidFill>
              <a:latin typeface="Trebuchet MS"/>
              <a:ea typeface="Trebuchet MS"/>
              <a:cs typeface="Trebuchet MS"/>
              <a:sym typeface="Trebuchet MS"/>
            </a:endParaRPr>
          </a:p>
          <a:p>
            <a:pPr>
              <a:lnSpc>
                <a:spcPct val="90000"/>
              </a:lnSpc>
            </a:pPr>
            <a:r>
              <a:rPr lang="en-US" sz="2000" dirty="0" smtClean="0">
                <a:solidFill>
                  <a:schemeClr val="tx1"/>
                </a:solidFill>
                <a:latin typeface="Trebuchet MS"/>
                <a:cs typeface="Trebuchet MS"/>
              </a:rPr>
              <a:t>Mount Saint Vincent University is committed to disseminating its research and scholarship as widely as possible. This policy outlines the principle of open access and provides guidelines for voluntary support of the principle by members of the Mount community.</a:t>
            </a:r>
          </a:p>
          <a:p>
            <a:pPr>
              <a:lnSpc>
                <a:spcPct val="90000"/>
              </a:lnSpc>
            </a:pPr>
            <a:endParaRPr lang="en-US" sz="2000" dirty="0" smtClean="0">
              <a:solidFill>
                <a:schemeClr val="tx1"/>
              </a:solidFill>
              <a:latin typeface="Trebuchet MS"/>
              <a:cs typeface="Trebuchet MS"/>
            </a:endParaRPr>
          </a:p>
          <a:p>
            <a:pPr>
              <a:lnSpc>
                <a:spcPct val="90000"/>
              </a:lnSpc>
            </a:pPr>
            <a:r>
              <a:rPr lang="en-US" sz="2000" dirty="0" smtClean="0">
                <a:solidFill>
                  <a:schemeClr val="tx1"/>
                </a:solidFill>
                <a:latin typeface="Trebuchet MS"/>
                <a:cs typeface="Trebuchet MS"/>
              </a:rPr>
              <a:t>The Mount requests that faculty, academic and professional staff members deposit in the Mount's Digital Commons an electronic copy of any research article which has been accepted for publication. The contract with the publisher determines whether the article may be deposited as a pre-print or post-print, restricted in some way (listed in the repository as a record of the Mount's research but is not accessible online by other researchers) or completely accessible online by researchers as an open access document.</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3988</TotalTime>
  <Words>1496</Words>
  <Application>Microsoft Office PowerPoint</Application>
  <PresentationFormat>On-screen Show (4:3)</PresentationFormat>
  <Paragraphs>200</Paragraphs>
  <Slides>24</Slides>
  <Notes>24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Courier New</vt:lpstr>
      <vt:lpstr>Trebuchet MS</vt:lpstr>
      <vt:lpstr>Wingdings</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Cirasella, Jill</dc:creator>
  <cp:lastModifiedBy>Cirasella, Jill</cp:lastModifiedBy>
  <cp:revision>87</cp:revision>
  <dcterms:created xsi:type="dcterms:W3CDTF">2013-12-06T03:31:38Z</dcterms:created>
  <dcterms:modified xsi:type="dcterms:W3CDTF">2015-11-11T01:55:11Z</dcterms:modified>
</cp:coreProperties>
</file>