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60" r:id="rId2"/>
  </p:sldMasterIdLst>
  <p:notesMasterIdLst>
    <p:notesMasterId r:id="rId76"/>
  </p:notesMasterIdLst>
  <p:sldIdLst>
    <p:sldId id="256" r:id="rId3"/>
    <p:sldId id="299" r:id="rId4"/>
    <p:sldId id="413" r:id="rId5"/>
    <p:sldId id="300" r:id="rId6"/>
    <p:sldId id="414" r:id="rId7"/>
    <p:sldId id="301" r:id="rId8"/>
    <p:sldId id="339" r:id="rId9"/>
    <p:sldId id="305" r:id="rId10"/>
    <p:sldId id="306" r:id="rId11"/>
    <p:sldId id="335" r:id="rId12"/>
    <p:sldId id="292" r:id="rId13"/>
    <p:sldId id="340" r:id="rId14"/>
    <p:sldId id="257" r:id="rId15"/>
    <p:sldId id="338" r:id="rId16"/>
    <p:sldId id="337" r:id="rId17"/>
    <p:sldId id="336" r:id="rId18"/>
    <p:sldId id="293" r:id="rId19"/>
    <p:sldId id="259" r:id="rId20"/>
    <p:sldId id="258" r:id="rId21"/>
    <p:sldId id="342" r:id="rId22"/>
    <p:sldId id="346" r:id="rId23"/>
    <p:sldId id="275" r:id="rId24"/>
    <p:sldId id="347" r:id="rId25"/>
    <p:sldId id="344" r:id="rId26"/>
    <p:sldId id="356" r:id="rId27"/>
    <p:sldId id="350" r:id="rId28"/>
    <p:sldId id="351" r:id="rId29"/>
    <p:sldId id="352" r:id="rId30"/>
    <p:sldId id="309" r:id="rId31"/>
    <p:sldId id="354" r:id="rId32"/>
    <p:sldId id="353" r:id="rId33"/>
    <p:sldId id="355" r:id="rId34"/>
    <p:sldId id="378" r:id="rId35"/>
    <p:sldId id="380" r:id="rId36"/>
    <p:sldId id="391" r:id="rId37"/>
    <p:sldId id="381" r:id="rId38"/>
    <p:sldId id="382" r:id="rId39"/>
    <p:sldId id="383" r:id="rId40"/>
    <p:sldId id="388" r:id="rId41"/>
    <p:sldId id="384" r:id="rId42"/>
    <p:sldId id="385" r:id="rId43"/>
    <p:sldId id="386" r:id="rId44"/>
    <p:sldId id="314" r:id="rId45"/>
    <p:sldId id="387" r:id="rId46"/>
    <p:sldId id="417" r:id="rId47"/>
    <p:sldId id="396" r:id="rId48"/>
    <p:sldId id="389" r:id="rId49"/>
    <p:sldId id="392" r:id="rId50"/>
    <p:sldId id="393" r:id="rId51"/>
    <p:sldId id="407" r:id="rId52"/>
    <p:sldId id="394" r:id="rId53"/>
    <p:sldId id="409" r:id="rId54"/>
    <p:sldId id="411" r:id="rId55"/>
    <p:sldId id="364" r:id="rId56"/>
    <p:sldId id="363" r:id="rId57"/>
    <p:sldId id="365" r:id="rId58"/>
    <p:sldId id="366" r:id="rId59"/>
    <p:sldId id="367" r:id="rId60"/>
    <p:sldId id="368" r:id="rId61"/>
    <p:sldId id="369" r:id="rId62"/>
    <p:sldId id="397" r:id="rId63"/>
    <p:sldId id="377" r:id="rId64"/>
    <p:sldId id="284" r:id="rId65"/>
    <p:sldId id="285" r:id="rId66"/>
    <p:sldId id="402" r:id="rId67"/>
    <p:sldId id="403" r:id="rId68"/>
    <p:sldId id="404" r:id="rId69"/>
    <p:sldId id="405" r:id="rId70"/>
    <p:sldId id="415" r:id="rId71"/>
    <p:sldId id="416" r:id="rId72"/>
    <p:sldId id="408" r:id="rId73"/>
    <p:sldId id="288" r:id="rId74"/>
    <p:sldId id="289" r:id="rId7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42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1230853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14625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71949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410746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592497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86630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05405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857614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195872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22508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287709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767092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688604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76634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609667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984306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877500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091477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833456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233457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648884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452795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647448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439731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778195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293068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906675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191012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452083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988341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812022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514098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957306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18196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1573529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6726282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362252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696356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896616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1078163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1903432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6350839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1508518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0170871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63567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4625437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6556938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334057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2156560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1184873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3427246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1630347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6081871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1626799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4226837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395440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4369306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6279440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8530982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6042926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15835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84592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53037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37556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274319" y="6035039"/>
            <a:ext cx="8595359" cy="548639"/>
          </a:xfrm>
          <a:prstGeom prst="rect">
            <a:avLst/>
          </a:prstGeom>
        </p:spPr>
        <p:txBody>
          <a:bodyPr lIns="91425" tIns="91425" rIns="91425" b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a:prstGeom prst="rect">
            <a:avLst/>
          </a:prstGeom>
        </p:spPr>
        <p:txBody>
          <a:bodyPr lIns="82296" tIns="41148" rIns="82296" bIns="41148"/>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a:prstGeom prst="rect">
            <a:avLst/>
          </a:prstGeom>
        </p:spPr>
        <p:txBody>
          <a:bodyPr lIns="82296" tIns="41148" rIns="82296" bIns="41148"/>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85800" y="6247925"/>
            <a:ext cx="1905953" cy="458628"/>
          </a:xfrm>
          <a:prstGeom prst="rect">
            <a:avLst/>
          </a:prstGeom>
        </p:spPr>
        <p:txBody>
          <a:bodyPr lIns="82296" tIns="41148" rIns="82296" bIns="41148"/>
          <a:lstStyle>
            <a:lvl1pPr>
              <a:defRPr/>
            </a:lvl1pPr>
          </a:lstStyle>
          <a:p>
            <a:endParaRPr lang="en-US"/>
          </a:p>
        </p:txBody>
      </p:sp>
      <p:sp>
        <p:nvSpPr>
          <p:cNvPr id="5" name="Footer Placeholder 4"/>
          <p:cNvSpPr>
            <a:spLocks noGrp="1"/>
          </p:cNvSpPr>
          <p:nvPr>
            <p:ph type="ftr" sz="quarter" idx="11"/>
          </p:nvPr>
        </p:nvSpPr>
        <p:spPr>
          <a:xfrm>
            <a:off x="3123248" y="6247925"/>
            <a:ext cx="2897505" cy="458628"/>
          </a:xfrm>
          <a:prstGeom prst="rect">
            <a:avLst/>
          </a:prstGeom>
        </p:spPr>
        <p:txBody>
          <a:bodyPr lIns="82296" tIns="41148" rIns="82296" bIns="41148"/>
          <a:lstStyle>
            <a:lvl1pPr>
              <a:defRPr/>
            </a:lvl1pPr>
          </a:lstStyle>
          <a:p>
            <a:endParaRPr lang="en-US"/>
          </a:p>
        </p:txBody>
      </p:sp>
      <p:sp>
        <p:nvSpPr>
          <p:cNvPr id="6" name="Slide Number Placeholder 5"/>
          <p:cNvSpPr>
            <a:spLocks noGrp="1"/>
          </p:cNvSpPr>
          <p:nvPr>
            <p:ph type="sldNum" sz="quarter" idx="12"/>
          </p:nvPr>
        </p:nvSpPr>
        <p:spPr>
          <a:xfrm>
            <a:off x="6552248" y="6247925"/>
            <a:ext cx="1907382" cy="458628"/>
          </a:xfrm>
          <a:prstGeom prst="rect">
            <a:avLst/>
          </a:prstGeom>
        </p:spPr>
        <p:txBody>
          <a:bodyPr lIns="82296" tIns="41148" rIns="82296" bIns="41148"/>
          <a:lstStyle>
            <a:lvl1pPr>
              <a:defRPr smtClean="0"/>
            </a:lvl1pPr>
          </a:lstStyle>
          <a:p>
            <a:fld id="{743D1E16-537F-F848-8AFE-8A3FC3B7451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274319" y="274319"/>
            <a:ext cx="8595359" cy="822960"/>
          </a:xfrm>
          <a:prstGeom prst="rect">
            <a:avLst/>
          </a:prstGeom>
        </p:spPr>
        <p:txBody>
          <a:bodyPr lIns="91425" tIns="91425" rIns="91425" b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a:endParaRPr/>
          </a:p>
        </p:txBody>
      </p:sp>
      <p:sp>
        <p:nvSpPr>
          <p:cNvPr id="29" name="Shape 29"/>
          <p:cNvSpPr txBox="1">
            <a:spLocks noGrp="1"/>
          </p:cNvSpPr>
          <p:nvPr>
            <p:ph type="body" idx="1"/>
          </p:nvPr>
        </p:nvSpPr>
        <p:spPr>
          <a:xfrm>
            <a:off x="274319" y="1645919"/>
            <a:ext cx="8595359" cy="4937760"/>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274319" y="274319"/>
            <a:ext cx="8595359" cy="822960"/>
          </a:xfrm>
          <a:prstGeom prst="rect">
            <a:avLst/>
          </a:prstGeom>
        </p:spPr>
        <p:txBody>
          <a:bodyPr lIns="91425" tIns="91425" rIns="91425" b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a:endParaRPr/>
          </a:p>
        </p:txBody>
      </p:sp>
      <p:sp>
        <p:nvSpPr>
          <p:cNvPr id="32" name="Shape 32"/>
          <p:cNvSpPr txBox="1">
            <a:spLocks noGrp="1"/>
          </p:cNvSpPr>
          <p:nvPr>
            <p:ph type="body" idx="1"/>
          </p:nvPr>
        </p:nvSpPr>
        <p:spPr>
          <a:xfrm>
            <a:off x="274319" y="1645919"/>
            <a:ext cx="4023360" cy="4937760"/>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
        <p:nvSpPr>
          <p:cNvPr id="33" name="Shape 33"/>
          <p:cNvSpPr txBox="1">
            <a:spLocks noGrp="1"/>
          </p:cNvSpPr>
          <p:nvPr>
            <p:ph type="body" idx="2"/>
          </p:nvPr>
        </p:nvSpPr>
        <p:spPr>
          <a:xfrm>
            <a:off x="4846319" y="1645919"/>
            <a:ext cx="4023360" cy="4937760"/>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4" r:id="rId1"/>
    <p:sldLayoutId id="2147483656" r:id="rId2"/>
    <p:sldLayoutId id="2147483657" r:id="rId3"/>
    <p:sldLayoutId id="2147483658" r:id="rId4"/>
    <p:sldLayoutId id="2147483661"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jcirasella@gc.cuny.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lj.libraryjournal.com/2013/04/publishing/the-winds-of-change-periodicals-price-survey-2013"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elsevier.com/about/miss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www.economist.com/node/21552574" TargetMode="Externa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opcit.eprints.org/oacitation-biblio.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blogs.ch.cam.ac.uk/pmr/2011/10/23/open-research-reports-what-jenny-and-i-said-and-why-i-am-ang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www.publishers.org/issues/5/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youtu.be/G55hlnSD1Ys" TargetMode="External"/><Relationship Id="rId4" Type="http://schemas.openxmlformats.org/officeDocument/2006/relationships/hyperlink" Target="http://www.smithsonianmag.com/science-nature/Jack-Andraka-the-Teen-Prodigy-of-Pancreatic-Cancer-179996151.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www.doaj.org" TargetMode="External"/><Relationship Id="rId2" Type="http://schemas.openxmlformats.org/officeDocument/2006/relationships/image" Target="../media/image19.jpeg"/><Relationship Id="rId1" Type="http://schemas.openxmlformats.org/officeDocument/2006/relationships/slideLayout" Target="../slideLayouts/slideLayout11.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hyperlink" Target="http://oad.simmons.edu/oadwiki/OA_journal_business_models" TargetMode="External"/><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http://www.oaspa.org/conduct.php" TargetMode="External"/><Relationship Id="rId2" Type="http://schemas.openxmlformats.org/officeDocument/2006/relationships/image" Target="../media/image19.jpe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blogs.berkeley.edu/2013/10/04/open-access-is-not-the-proble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oad.simmons.edu/oadwiki/Disciplinary_repositorie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scholarship.utm.edu/20/"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www.opendoar.or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hyperlink" Target="http://www.sherpa.ac.uk/romeo/"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hyperlink" Target="http://scholars.sciencecommons.or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hyperlink" Target="http://pubs.acs.org/cen/editor/8238edit.html"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hyperlink" Target="http://crl.acrl.org/content/73/5/493.full.pdf+html"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hyperlink" Target="http://poeticeconomics.blogspot.ca/2012/12/december-31-2012-dramatic-growth-of.html" TargetMode="External"/><Relationship Id="rId4" Type="http://schemas.openxmlformats.org/officeDocument/2006/relationships/hyperlink" Target="http://poeticeconomics.blogspot.ca/"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hyperlink" Target="http://www.nature.com/news/half-of-2011-papers-now-free-to-read-1.13577"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youtu.be/GMIY_4t-DR0"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72.xml.rels><?xml version="1.0" encoding="UTF-8" standalone="yes"?>
<Relationships xmlns="http://schemas.openxmlformats.org/package/2006/relationships"><Relationship Id="rId8" Type="http://schemas.openxmlformats.org/officeDocument/2006/relationships/hyperlink" Target="http://www.flickr.com/photos/luca-beanone-barcellona/4776886666/" TargetMode="External"/><Relationship Id="rId3" Type="http://schemas.openxmlformats.org/officeDocument/2006/relationships/image" Target="../media/image6.jpeg"/><Relationship Id="rId7" Type="http://schemas.openxmlformats.org/officeDocument/2006/relationships/hyperlink" Target="http://creativecommons.org/licenses/by-sa/3.0/deed.en_US"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hyperlink" Target="http://www.leslarue.com/" TargetMode="External"/><Relationship Id="rId5" Type="http://schemas.openxmlformats.org/officeDocument/2006/relationships/hyperlink" Target="http://www.ansp.org/explore/online-exhibits/stories/the-philosophical-transactions/" TargetMode="External"/><Relationship Id="rId10" Type="http://schemas.openxmlformats.org/officeDocument/2006/relationships/hyperlink" Target="http://en.wikipedia.org/wiki/File:Unclesamwantyou.jpg" TargetMode="External"/><Relationship Id="rId4" Type="http://schemas.openxmlformats.org/officeDocument/2006/relationships/hyperlink" Target="http://creativecommons.org/licenses/by/3.0/" TargetMode="External"/><Relationship Id="rId9" Type="http://schemas.openxmlformats.org/officeDocument/2006/relationships/hyperlink" Target="http://commons.wikimedia.org/wiki/File:Stephen_Colbert_2_by_David_Shankbone.jpg"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jcirasella@gc.cuny.ed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p:nvPr/>
        </p:nvSpPr>
        <p:spPr>
          <a:xfrm>
            <a:off x="0" y="0"/>
            <a:ext cx="9143998" cy="6858000"/>
          </a:xfrm>
          <a:prstGeom prst="rect">
            <a:avLst/>
          </a:prstGeom>
          <a:blipFill>
            <a:blip r:embed="rId3"/>
            <a:stretch>
              <a:fillRect/>
            </a:stretch>
          </a:blipFill>
        </p:spPr>
      </p:sp>
      <p:sp>
        <p:nvSpPr>
          <p:cNvPr id="38" name="Shape 38"/>
          <p:cNvSpPr txBox="1"/>
          <p:nvPr/>
        </p:nvSpPr>
        <p:spPr>
          <a:xfrm>
            <a:off x="152503" y="1121328"/>
            <a:ext cx="8838995" cy="4460741"/>
          </a:xfrm>
          <a:prstGeom prst="rect">
            <a:avLst/>
          </a:prstGeom>
        </p:spPr>
        <p:txBody>
          <a:bodyPr lIns="38100" tIns="38100" rIns="38100" bIns="38100" anchor="t" anchorCtr="0">
            <a:noAutofit/>
          </a:bodyPr>
          <a:lstStyle/>
          <a:p>
            <a:pPr marL="0" marR="0" indent="0" algn="ctr" rtl="0">
              <a:lnSpc>
                <a:spcPct val="100000"/>
              </a:lnSpc>
              <a:spcBef>
                <a:spcPts val="0"/>
              </a:spcBef>
              <a:spcAft>
                <a:spcPts val="0"/>
              </a:spcAft>
              <a:buNone/>
            </a:pPr>
            <a:r>
              <a:rPr lang="en-US" sz="3600" b="1" dirty="0" smtClean="0">
                <a:latin typeface="Trebuchet MS"/>
                <a:ea typeface="Trebuchet MS"/>
                <a:cs typeface="Trebuchet MS"/>
                <a:sym typeface="Trebuchet MS"/>
              </a:rPr>
              <a:t>Open Access to Scholarly Literature:</a:t>
            </a:r>
          </a:p>
          <a:p>
            <a:pPr marL="0" marR="0" lvl="0" indent="0" algn="ctr"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Which Side Are You On?</a:t>
            </a:r>
            <a:endParaRPr sz="3600" dirty="0" smtClean="0"/>
          </a:p>
          <a:p>
            <a:pPr algn="ctr"/>
            <a:endParaRPr lang="en-US" sz="2400" dirty="0" smtClean="0">
              <a:solidFill>
                <a:srgbClr val="000000"/>
              </a:solidFill>
              <a:latin typeface="Trebuchet MS"/>
              <a:ea typeface="Trebuchet MS"/>
              <a:cs typeface="Trebuchet MS"/>
              <a:sym typeface="Trebuchet MS"/>
            </a:endParaRPr>
          </a:p>
          <a:p>
            <a:pPr algn="ctr"/>
            <a:endParaRPr lang="en" sz="2400" dirty="0" smtClean="0">
              <a:solidFill>
                <a:srgbClr val="000000"/>
              </a:solidFill>
              <a:latin typeface="Trebuchet MS"/>
              <a:ea typeface="Trebuchet MS"/>
              <a:cs typeface="Trebuchet MS"/>
              <a:sym typeface="Trebuchet MS"/>
            </a:endParaRPr>
          </a:p>
          <a:p>
            <a:pPr algn="ctr"/>
            <a:r>
              <a:rPr lang="en" sz="2400" dirty="0" smtClean="0">
                <a:solidFill>
                  <a:srgbClr val="000000"/>
                </a:solidFill>
                <a:latin typeface="Trebuchet MS"/>
                <a:ea typeface="Trebuchet MS"/>
                <a:cs typeface="Trebuchet MS"/>
                <a:sym typeface="Trebuchet MS"/>
              </a:rPr>
              <a:t>Jill </a:t>
            </a:r>
            <a:r>
              <a:rPr lang="en" sz="2400" dirty="0" smtClean="0">
                <a:solidFill>
                  <a:srgbClr val="000000"/>
                </a:solidFill>
                <a:latin typeface="Trebuchet MS"/>
                <a:ea typeface="Trebuchet MS"/>
                <a:cs typeface="Trebuchet MS"/>
                <a:sym typeface="Trebuchet MS"/>
              </a:rPr>
              <a:t>Cirasella</a:t>
            </a:r>
            <a:endParaRPr lang="en-US" sz="2400" dirty="0" smtClean="0">
              <a:latin typeface="Trebuchet MS"/>
              <a:ea typeface="Trebuchet MS"/>
              <a:cs typeface="Trebuchet MS"/>
              <a:sym typeface="Trebuchet MS"/>
            </a:endParaRPr>
          </a:p>
          <a:p>
            <a:pPr algn="ctr"/>
            <a:r>
              <a:rPr lang="en-US" sz="2400" dirty="0" smtClean="0">
                <a:latin typeface="Trebuchet MS"/>
                <a:ea typeface="Trebuchet MS"/>
                <a:cs typeface="Trebuchet MS"/>
                <a:sym typeface="Trebuchet MS"/>
              </a:rPr>
              <a:t>The Graduate Center, CUNY</a:t>
            </a:r>
          </a:p>
          <a:p>
            <a:pPr algn="ctr"/>
            <a:r>
              <a:rPr lang="en-US" sz="2400" dirty="0" smtClean="0">
                <a:latin typeface="Trebuchet MS"/>
                <a:ea typeface="Trebuchet MS"/>
                <a:cs typeface="Trebuchet MS"/>
                <a:sym typeface="Trebuchet MS"/>
                <a:hlinkClick r:id="rId4"/>
              </a:rPr>
              <a:t>jcirasella@gc.cuny.edu</a:t>
            </a:r>
            <a:endParaRPr lang="en-US" sz="2400" dirty="0" smtClean="0">
              <a:solidFill>
                <a:srgbClr val="000000"/>
              </a:solidFill>
              <a:latin typeface="Trebuchet MS"/>
              <a:ea typeface="Trebuchet MS"/>
              <a:cs typeface="Trebuchet MS"/>
              <a:sym typeface="Trebuchet MS"/>
            </a:endParaRPr>
          </a:p>
          <a:p>
            <a:pPr algn="ctr" rtl="0">
              <a:lnSpc>
                <a:spcPct val="100000"/>
              </a:lnSpc>
              <a:buNone/>
            </a:pPr>
            <a:endParaRPr lang="en-US" sz="2400" dirty="0" smtClean="0">
              <a:solidFill>
                <a:srgbClr val="000000"/>
              </a:solidFill>
              <a:latin typeface="Trebuchet MS"/>
              <a:ea typeface="Trebuchet MS"/>
              <a:cs typeface="Trebuchet MS"/>
              <a:sym typeface="Trebuchet MS"/>
            </a:endParaRPr>
          </a:p>
        </p:txBody>
      </p:sp>
      <p:sp>
        <p:nvSpPr>
          <p:cNvPr id="40" name="Shape 40"/>
          <p:cNvSpPr/>
          <p:nvPr/>
        </p:nvSpPr>
        <p:spPr>
          <a:xfrm>
            <a:off x="4069080" y="6035039"/>
            <a:ext cx="1005840" cy="354307"/>
          </a:xfrm>
          <a:prstGeom prst="rect">
            <a:avLst/>
          </a:prstGeom>
          <a:blipFill>
            <a:blip r:embed="rId5"/>
            <a:stretch>
              <a:fillRect/>
            </a:stretch>
          </a:blipFill>
        </p:spPr>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sp>
        <p:nvSpPr>
          <p:cNvPr id="47" name="Shape 47"/>
          <p:cNvSpPr txBox="1"/>
          <p:nvPr/>
        </p:nvSpPr>
        <p:spPr>
          <a:xfrm>
            <a:off x="346597" y="247299"/>
            <a:ext cx="8450806" cy="5140215"/>
          </a:xfrm>
          <a:prstGeom prst="rect">
            <a:avLst/>
          </a:prstGeom>
        </p:spPr>
        <p:txBody>
          <a:bodyPr lIns="38100" tIns="38100" rIns="38100" bIns="38100" anchor="t" anchorCtr="0">
            <a:noAutofit/>
          </a:bodyPr>
          <a:lstStyle/>
          <a:p>
            <a:pPr marR="0" algn="l"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Journal Publishing is BIG Business</a:t>
            </a:r>
            <a:endParaRPr lang="en" sz="3600" b="1" dirty="0">
              <a:solidFill>
                <a:srgbClr val="000000"/>
              </a:solidFill>
              <a:latin typeface="Trebuchet MS"/>
              <a:ea typeface="Trebuchet MS"/>
              <a:cs typeface="Trebuchet MS"/>
              <a:sym typeface="Trebuchet MS"/>
            </a:endParaRPr>
          </a:p>
          <a:p>
            <a:pPr algn="ctr" rtl="0">
              <a:lnSpc>
                <a:spcPct val="100000"/>
              </a:lnSpc>
              <a:buNone/>
            </a:pPr>
            <a:endParaRPr lang="en-US" sz="2200" b="1" dirty="0" smtClean="0">
              <a:solidFill>
                <a:srgbClr val="000000"/>
              </a:solidFill>
              <a:latin typeface="Trebuchet MS"/>
              <a:ea typeface="Trebuchet MS"/>
              <a:cs typeface="Trebuchet MS"/>
              <a:sym typeface="Trebuchet MS"/>
            </a:endParaRPr>
          </a:p>
          <a:p>
            <a:pPr algn="ctr" rtl="0">
              <a:lnSpc>
                <a:spcPct val="100000"/>
              </a:lnSpc>
              <a:buNone/>
            </a:pPr>
            <a:endParaRPr lang="en-US" sz="3200" b="1" dirty="0" smtClean="0">
              <a:solidFill>
                <a:srgbClr val="000000"/>
              </a:solidFill>
              <a:latin typeface="Trebuchet MS"/>
              <a:ea typeface="Trebuchet MS"/>
              <a:cs typeface="Trebuchet MS"/>
              <a:sym typeface="Trebuchet MS"/>
            </a:endParaRPr>
          </a:p>
          <a:p>
            <a:pPr algn="ctr" rtl="0">
              <a:lnSpc>
                <a:spcPct val="100000"/>
              </a:lnSpc>
              <a:buNone/>
            </a:pPr>
            <a:endParaRPr lang="en-US" sz="3200" b="1" dirty="0" smtClean="0">
              <a:latin typeface="Trebuchet MS"/>
              <a:ea typeface="Trebuchet MS"/>
              <a:cs typeface="Trebuchet MS"/>
              <a:sym typeface="Trebuchet MS"/>
            </a:endParaRPr>
          </a:p>
        </p:txBody>
      </p:sp>
      <p:pic>
        <p:nvPicPr>
          <p:cNvPr id="5" name="Picture 4"/>
          <p:cNvPicPr>
            <a:picLocks noChangeAspect="1"/>
          </p:cNvPicPr>
          <p:nvPr/>
        </p:nvPicPr>
        <p:blipFill>
          <a:blip r:embed="rId4"/>
          <a:stretch>
            <a:fillRect/>
          </a:stretch>
        </p:blipFill>
        <p:spPr>
          <a:xfrm>
            <a:off x="769304" y="1461570"/>
            <a:ext cx="7620000" cy="2971800"/>
          </a:xfrm>
          <a:prstGeom prst="rect">
            <a:avLst/>
          </a:prstGeom>
        </p:spPr>
      </p:pic>
      <p:sp>
        <p:nvSpPr>
          <p:cNvPr id="6" name="TextBox 5"/>
          <p:cNvSpPr txBox="1"/>
          <p:nvPr/>
        </p:nvSpPr>
        <p:spPr>
          <a:xfrm>
            <a:off x="379434" y="4972015"/>
            <a:ext cx="8592293" cy="738664"/>
          </a:xfrm>
          <a:prstGeom prst="rect">
            <a:avLst/>
          </a:prstGeom>
          <a:noFill/>
        </p:spPr>
        <p:txBody>
          <a:bodyPr wrap="square" rtlCol="0" anchor="t">
            <a:spAutoFit/>
          </a:bodyPr>
          <a:lstStyle/>
          <a:p>
            <a:r>
              <a:rPr lang="en-US" dirty="0" smtClean="0">
                <a:latin typeface="Trebuchet MS"/>
                <a:cs typeface="Trebuchet MS"/>
              </a:rPr>
              <a:t>Source: Bosch, Stephen, and </a:t>
            </a:r>
            <a:r>
              <a:rPr lang="en-US" dirty="0" err="1" smtClean="0">
                <a:latin typeface="Trebuchet MS"/>
                <a:cs typeface="Trebuchet MS"/>
              </a:rPr>
              <a:t>Kittie</a:t>
            </a:r>
            <a:r>
              <a:rPr lang="en-US" dirty="0" smtClean="0">
                <a:latin typeface="Trebuchet MS"/>
                <a:cs typeface="Trebuchet MS"/>
              </a:rPr>
              <a:t> Henderson. "The Winds Of Change: Periodicals Price Survey 2013." </a:t>
            </a:r>
            <a:r>
              <a:rPr lang="en-US" i="1" dirty="0" smtClean="0">
                <a:latin typeface="Trebuchet MS"/>
                <a:cs typeface="Trebuchet MS"/>
              </a:rPr>
              <a:t>Library Journal </a:t>
            </a:r>
            <a:r>
              <a:rPr lang="en-US" dirty="0" smtClean="0">
                <a:latin typeface="Trebuchet MS"/>
                <a:cs typeface="Trebuchet MS"/>
              </a:rPr>
              <a:t>21 July 2013. </a:t>
            </a:r>
            <a:r>
              <a:rPr lang="en-US" dirty="0" smtClean="0">
                <a:latin typeface="Trebuchet MS"/>
                <a:cs typeface="Trebuchet MS"/>
                <a:hlinkClick r:id="rId5"/>
              </a:rPr>
              <a:t>http://lj.libraryjournal.com/2013/04/publishing/the-winds-of-change-periodicals-price-survey-2013</a:t>
            </a:r>
            <a:r>
              <a:rPr lang="en-US" dirty="0" smtClean="0">
                <a:latin typeface="Trebuchet MS"/>
                <a:cs typeface="Trebuchet MS"/>
              </a:rPr>
              <a:t> </a:t>
            </a:r>
            <a:endParaRPr lang="en-US" dirty="0">
              <a:latin typeface="Trebuchet MS"/>
              <a:cs typeface="Trebuchet MS"/>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sp>
        <p:nvSpPr>
          <p:cNvPr id="47" name="Shape 47"/>
          <p:cNvSpPr txBox="1"/>
          <p:nvPr/>
        </p:nvSpPr>
        <p:spPr>
          <a:xfrm>
            <a:off x="346597" y="247299"/>
            <a:ext cx="8450806" cy="6005563"/>
          </a:xfrm>
          <a:prstGeom prst="rect">
            <a:avLst/>
          </a:prstGeom>
        </p:spPr>
        <p:txBody>
          <a:bodyPr lIns="38100" tIns="38100" rIns="38100" bIns="38100" anchor="t" anchorCtr="0">
            <a:noAutofit/>
          </a:bodyPr>
          <a:lstStyle/>
          <a:p>
            <a:pPr marR="0" algn="l"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Journal Subscriptions are BIG Costs</a:t>
            </a:r>
          </a:p>
          <a:p>
            <a:pPr marR="0" algn="l" rtl="0">
              <a:lnSpc>
                <a:spcPct val="100000"/>
              </a:lnSpc>
              <a:spcBef>
                <a:spcPts val="0"/>
              </a:spcBef>
              <a:spcAft>
                <a:spcPts val="0"/>
              </a:spcAft>
              <a:buNone/>
            </a:pPr>
            <a:endParaRPr lang="en-US" sz="2200" dirty="0" smtClean="0">
              <a:latin typeface="Trebuchet MS"/>
              <a:ea typeface="Trebuchet MS"/>
              <a:cs typeface="Trebuchet MS"/>
              <a:sym typeface="Trebuchet MS"/>
            </a:endParaRPr>
          </a:p>
          <a:p>
            <a:pPr marR="0" algn="l" rtl="0">
              <a:lnSpc>
                <a:spcPct val="100000"/>
              </a:lnSpc>
              <a:spcBef>
                <a:spcPts val="0"/>
              </a:spcBef>
              <a:spcAft>
                <a:spcPts val="0"/>
              </a:spcAft>
              <a:buNone/>
            </a:pPr>
            <a:endParaRPr lang="en-US" sz="2200" dirty="0" smtClean="0">
              <a:latin typeface="Trebuchet MS"/>
              <a:ea typeface="Trebuchet MS"/>
              <a:cs typeface="Trebuchet MS"/>
              <a:sym typeface="Trebuchet MS"/>
            </a:endParaRPr>
          </a:p>
          <a:p>
            <a:pPr marR="0" algn="l" rtl="0">
              <a:lnSpc>
                <a:spcPct val="100000"/>
              </a:lnSpc>
              <a:spcBef>
                <a:spcPts val="0"/>
              </a:spcBef>
              <a:spcAft>
                <a:spcPts val="0"/>
              </a:spcAft>
              <a:buNone/>
            </a:pPr>
            <a:endParaRPr lang="en" sz="2200" dirty="0">
              <a:solidFill>
                <a:srgbClr val="000000"/>
              </a:solidFill>
              <a:latin typeface="Trebuchet MS"/>
              <a:ea typeface="Trebuchet MS"/>
              <a:cs typeface="Trebuchet MS"/>
              <a:sym typeface="Trebuchet MS"/>
            </a:endParaRPr>
          </a:p>
        </p:txBody>
      </p:sp>
      <p:pic>
        <p:nvPicPr>
          <p:cNvPr id="7" name="Picture 6" descr="arl 1986-2009.jpg"/>
          <p:cNvPicPr>
            <a:picLocks noChangeAspect="1"/>
          </p:cNvPicPr>
          <p:nvPr/>
        </p:nvPicPr>
        <p:blipFill>
          <a:blip r:embed="rId4"/>
          <a:stretch>
            <a:fillRect/>
          </a:stretch>
        </p:blipFill>
        <p:spPr>
          <a:xfrm>
            <a:off x="4354260" y="1037029"/>
            <a:ext cx="4198606" cy="4995471"/>
          </a:xfrm>
          <a:prstGeom prst="rect">
            <a:avLst/>
          </a:prstGeom>
        </p:spPr>
      </p:pic>
      <p:sp>
        <p:nvSpPr>
          <p:cNvPr id="8" name="Text Box 6"/>
          <p:cNvSpPr txBox="1">
            <a:spLocks noChangeArrowheads="1"/>
          </p:cNvSpPr>
          <p:nvPr/>
        </p:nvSpPr>
        <p:spPr bwMode="auto">
          <a:xfrm>
            <a:off x="346597" y="1516907"/>
            <a:ext cx="3730103" cy="3219086"/>
          </a:xfrm>
          <a:prstGeom prst="rect">
            <a:avLst/>
          </a:prstGeom>
          <a:noFill/>
          <a:ln w="9525">
            <a:noFill/>
            <a:miter lim="800000"/>
            <a:headEnd/>
            <a:tailEnd/>
          </a:ln>
          <a:effectLst/>
        </p:spPr>
        <p:txBody>
          <a:bodyPr wrap="square" lIns="0" tIns="0" rIns="0" bIns="0">
            <a:prstTxWarp prst="textNoShape">
              <a:avLst/>
            </a:prstTxWarp>
            <a:spAutoFit/>
          </a:bodyPr>
          <a:lstStyle/>
          <a:p>
            <a:pPr>
              <a:lnSpc>
                <a:spcPct val="95000"/>
              </a:lnSpc>
            </a:pPr>
            <a:r>
              <a:rPr lang="en-US" sz="2200" dirty="0" smtClean="0">
                <a:solidFill>
                  <a:srgbClr val="000000"/>
                </a:solidFill>
                <a:latin typeface="Trebuchet MS"/>
                <a:cs typeface="Trebuchet MS"/>
              </a:rPr>
              <a:t>Journal </a:t>
            </a:r>
            <a:r>
              <a:rPr lang="en-US" sz="2200" dirty="0">
                <a:solidFill>
                  <a:srgbClr val="000000"/>
                </a:solidFill>
                <a:latin typeface="Trebuchet MS"/>
                <a:cs typeface="Trebuchet MS"/>
              </a:rPr>
              <a:t>prices are increasing at an alarming rate, straining academic library budgets.</a:t>
            </a:r>
            <a:endParaRPr lang="en-US" sz="2200" dirty="0">
              <a:latin typeface="Trebuchet MS"/>
              <a:cs typeface="Trebuchet MS"/>
            </a:endParaRPr>
          </a:p>
          <a:p>
            <a:pPr lvl="1" indent="-342900">
              <a:lnSpc>
                <a:spcPct val="95000"/>
              </a:lnSpc>
              <a:buClr>
                <a:srgbClr val="000000"/>
              </a:buClr>
              <a:buSzPct val="100000"/>
              <a:buFontTx/>
              <a:buChar char=" "/>
            </a:pPr>
            <a:r>
              <a:rPr lang="en-US" sz="2200" dirty="0">
                <a:solidFill>
                  <a:srgbClr val="000000"/>
                </a:solidFill>
                <a:latin typeface="Trebuchet MS"/>
                <a:cs typeface="Trebuchet MS"/>
              </a:rPr>
              <a:t> </a:t>
            </a:r>
            <a:endParaRPr lang="en-US" sz="2200" dirty="0">
              <a:latin typeface="Trebuchet MS"/>
              <a:cs typeface="Trebuchet MS"/>
            </a:endParaRPr>
          </a:p>
          <a:p>
            <a:pPr lvl="1" indent="-342900">
              <a:lnSpc>
                <a:spcPct val="95000"/>
              </a:lnSpc>
              <a:buClr>
                <a:srgbClr val="000000"/>
              </a:buClr>
              <a:buSzPct val="100000"/>
            </a:pPr>
            <a:r>
              <a:rPr lang="en-US" sz="2200" dirty="0">
                <a:solidFill>
                  <a:srgbClr val="000000"/>
                </a:solidFill>
                <a:latin typeface="Trebuchet MS"/>
                <a:cs typeface="Trebuchet MS"/>
              </a:rPr>
              <a:t>From 1986 to </a:t>
            </a:r>
            <a:r>
              <a:rPr lang="en-US" sz="2200" dirty="0" smtClean="0">
                <a:solidFill>
                  <a:srgbClr val="000000"/>
                </a:solidFill>
                <a:latin typeface="Trebuchet MS"/>
                <a:cs typeface="Trebuchet MS"/>
              </a:rPr>
              <a:t>2009, </a:t>
            </a:r>
            <a:r>
              <a:rPr lang="en-US" sz="2200" dirty="0">
                <a:solidFill>
                  <a:srgbClr val="000000"/>
                </a:solidFill>
                <a:latin typeface="Trebuchet MS"/>
                <a:cs typeface="Trebuchet MS"/>
              </a:rPr>
              <a:t>serial expenditures at research libraries increased </a:t>
            </a:r>
            <a:r>
              <a:rPr lang="en-US" sz="2200" dirty="0" smtClean="0">
                <a:solidFill>
                  <a:srgbClr val="000000"/>
                </a:solidFill>
                <a:latin typeface="Trebuchet MS"/>
                <a:cs typeface="Trebuchet MS"/>
              </a:rPr>
              <a:t>381%</a:t>
            </a:r>
            <a:r>
              <a:rPr lang="en-US" sz="2200" dirty="0">
                <a:solidFill>
                  <a:srgbClr val="000000"/>
                </a:solidFill>
                <a:latin typeface="Trebuchet MS"/>
                <a:cs typeface="Trebuchet MS"/>
              </a:rPr>
              <a:t>. </a:t>
            </a:r>
            <a:endParaRPr lang="en-US" sz="2200" dirty="0">
              <a:latin typeface="Trebuchet MS"/>
              <a:cs typeface="Trebuchet MS"/>
            </a:endParaRPr>
          </a:p>
          <a:p>
            <a:pPr lvl="1" indent="-342900">
              <a:lnSpc>
                <a:spcPct val="95000"/>
              </a:lnSpc>
              <a:buClr>
                <a:srgbClr val="000000"/>
              </a:buClr>
              <a:buSzPct val="100000"/>
              <a:buFontTx/>
              <a:buChar char=" "/>
            </a:pPr>
            <a:r>
              <a:rPr lang="en-US" sz="2200" dirty="0">
                <a:solidFill>
                  <a:srgbClr val="000000"/>
                </a:solidFill>
                <a:latin typeface="Trebuchet MS"/>
                <a:cs typeface="Trebuchet MS"/>
              </a:rPr>
              <a:t> </a:t>
            </a:r>
            <a:endParaRPr lang="en-US" sz="2200" dirty="0">
              <a:latin typeface="Trebuchet MS"/>
              <a:cs typeface="Trebuchet MS"/>
            </a:endParaRPr>
          </a:p>
          <a:p>
            <a:pPr lvl="1" indent="-342900">
              <a:lnSpc>
                <a:spcPct val="95000"/>
              </a:lnSpc>
              <a:buClr>
                <a:srgbClr val="000000"/>
              </a:buClr>
              <a:buSzPct val="100000"/>
            </a:pPr>
            <a:r>
              <a:rPr lang="en-US" sz="2200" dirty="0">
                <a:solidFill>
                  <a:srgbClr val="000000"/>
                </a:solidFill>
                <a:latin typeface="Trebuchet MS"/>
                <a:cs typeface="Trebuchet MS"/>
              </a:rPr>
              <a:t>(Book expenditures rose</a:t>
            </a:r>
            <a:r>
              <a:rPr lang="en-US" sz="2200" dirty="0" smtClean="0">
                <a:solidFill>
                  <a:srgbClr val="000000"/>
                </a:solidFill>
                <a:latin typeface="Trebuchet MS"/>
                <a:cs typeface="Trebuchet MS"/>
              </a:rPr>
              <a:t> only </a:t>
            </a:r>
            <a:r>
              <a:rPr lang="en-US" sz="2200" dirty="0" smtClean="0">
                <a:latin typeface="Trebuchet MS"/>
                <a:cs typeface="Trebuchet MS"/>
              </a:rPr>
              <a:t>77</a:t>
            </a:r>
            <a:r>
              <a:rPr lang="en-US" sz="2200" dirty="0" smtClean="0">
                <a:solidFill>
                  <a:srgbClr val="000000"/>
                </a:solidFill>
                <a:latin typeface="Trebuchet MS"/>
                <a:cs typeface="Trebuchet MS"/>
              </a:rPr>
              <a:t>% </a:t>
            </a:r>
            <a:r>
              <a:rPr lang="en-US" sz="2200" dirty="0">
                <a:solidFill>
                  <a:srgbClr val="000000"/>
                </a:solidFill>
                <a:latin typeface="Trebuchet MS"/>
                <a:cs typeface="Trebuchet MS"/>
              </a:rPr>
              <a:t>in the same period.)</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sp>
        <p:nvSpPr>
          <p:cNvPr id="47" name="Shape 47"/>
          <p:cNvSpPr txBox="1"/>
          <p:nvPr/>
        </p:nvSpPr>
        <p:spPr>
          <a:xfrm>
            <a:off x="346597" y="247299"/>
            <a:ext cx="8450806" cy="6005563"/>
          </a:xfrm>
          <a:prstGeom prst="rect">
            <a:avLst/>
          </a:prstGeom>
        </p:spPr>
        <p:txBody>
          <a:bodyPr lIns="38100" tIns="38100" rIns="38100" bIns="38100" anchor="t" anchorCtr="0">
            <a:noAutofit/>
          </a:bodyPr>
          <a:lstStyle/>
          <a:p>
            <a:pPr marR="0" algn="l"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“I Like to Buy Houses on the Beach”</a:t>
            </a:r>
          </a:p>
          <a:p>
            <a:pPr marR="0" algn="l" rtl="0">
              <a:lnSpc>
                <a:spcPct val="100000"/>
              </a:lnSpc>
              <a:spcBef>
                <a:spcPts val="0"/>
              </a:spcBef>
              <a:spcAft>
                <a:spcPts val="0"/>
              </a:spcAft>
              <a:buNone/>
            </a:pPr>
            <a:endParaRPr lang="en-US" sz="2200" dirty="0" smtClean="0">
              <a:latin typeface="Trebuchet MS"/>
              <a:ea typeface="Trebuchet MS"/>
              <a:cs typeface="Trebuchet MS"/>
              <a:sym typeface="Trebuchet MS"/>
            </a:endParaRPr>
          </a:p>
          <a:p>
            <a:pPr marR="0" algn="l" rtl="0">
              <a:lnSpc>
                <a:spcPct val="100000"/>
              </a:lnSpc>
              <a:spcBef>
                <a:spcPts val="0"/>
              </a:spcBef>
              <a:spcAft>
                <a:spcPts val="0"/>
              </a:spcAft>
              <a:buNone/>
            </a:pPr>
            <a:endParaRPr lang="en-US" sz="2200" dirty="0" smtClean="0">
              <a:latin typeface="Trebuchet MS"/>
              <a:ea typeface="Trebuchet MS"/>
              <a:cs typeface="Trebuchet MS"/>
              <a:sym typeface="Trebuchet MS"/>
            </a:endParaRPr>
          </a:p>
          <a:p>
            <a:pPr marR="0" algn="l" rtl="0">
              <a:lnSpc>
                <a:spcPct val="100000"/>
              </a:lnSpc>
              <a:spcBef>
                <a:spcPts val="0"/>
              </a:spcBef>
              <a:spcAft>
                <a:spcPts val="0"/>
              </a:spcAft>
              <a:buNone/>
            </a:pPr>
            <a:endParaRPr lang="en" sz="2200" dirty="0">
              <a:solidFill>
                <a:srgbClr val="000000"/>
              </a:solidFill>
              <a:latin typeface="Trebuchet MS"/>
              <a:ea typeface="Trebuchet MS"/>
              <a:cs typeface="Trebuchet MS"/>
              <a:sym typeface="Trebuchet MS"/>
            </a:endParaRPr>
          </a:p>
        </p:txBody>
      </p:sp>
      <p:pic>
        <p:nvPicPr>
          <p:cNvPr id="6" name="Picture 5" descr="profit margins.png"/>
          <p:cNvPicPr>
            <a:picLocks noChangeAspect="1"/>
          </p:cNvPicPr>
          <p:nvPr/>
        </p:nvPicPr>
        <p:blipFill>
          <a:blip r:embed="rId4"/>
          <a:stretch>
            <a:fillRect/>
          </a:stretch>
        </p:blipFill>
        <p:spPr>
          <a:xfrm>
            <a:off x="418707" y="959208"/>
            <a:ext cx="8306587" cy="4965742"/>
          </a:xfrm>
          <a:prstGeom prst="rect">
            <a:avLst/>
          </a:prstGeom>
        </p:spPr>
      </p:pic>
      <p:sp>
        <p:nvSpPr>
          <p:cNvPr id="2" name="TextBox 1"/>
          <p:cNvSpPr txBox="1"/>
          <p:nvPr/>
        </p:nvSpPr>
        <p:spPr>
          <a:xfrm>
            <a:off x="3668748" y="1535523"/>
            <a:ext cx="2865863" cy="400110"/>
          </a:xfrm>
          <a:prstGeom prst="rect">
            <a:avLst/>
          </a:prstGeom>
          <a:noFill/>
        </p:spPr>
        <p:txBody>
          <a:bodyPr wrap="square" rtlCol="0">
            <a:spAutoFit/>
          </a:bodyPr>
          <a:lstStyle/>
          <a:p>
            <a:pPr algn="r"/>
            <a:r>
              <a:rPr lang="en-US" sz="2000" b="1" dirty="0" smtClean="0">
                <a:solidFill>
                  <a:schemeClr val="tx1"/>
                </a:solidFill>
                <a:latin typeface="Trebuchet MS" panose="020B0603020202020204" pitchFamily="34" charset="0"/>
              </a:rPr>
              <a:t>Up to 38% in 2012!</a:t>
            </a:r>
            <a:endParaRPr lang="en-US" sz="2000" b="1" dirty="0">
              <a:solidFill>
                <a:schemeClr val="tx1"/>
              </a:solidFill>
              <a:latin typeface="Trebuchet MS" panose="020B0603020202020204" pitchFamily="34" charset="0"/>
            </a:endParaRPr>
          </a:p>
        </p:txBody>
      </p:sp>
      <p:sp>
        <p:nvSpPr>
          <p:cNvPr id="9" name="Bent-Up Arrow 8"/>
          <p:cNvSpPr/>
          <p:nvPr/>
        </p:nvSpPr>
        <p:spPr>
          <a:xfrm rot="10800000" flipH="1">
            <a:off x="6545766" y="1698553"/>
            <a:ext cx="691375" cy="14139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sp>
        <p:nvSpPr>
          <p:cNvPr id="47" name="Shape 47"/>
          <p:cNvSpPr txBox="1"/>
          <p:nvPr/>
        </p:nvSpPr>
        <p:spPr>
          <a:xfrm>
            <a:off x="346597" y="247299"/>
            <a:ext cx="8450806" cy="5724109"/>
          </a:xfrm>
          <a:prstGeom prst="rect">
            <a:avLst/>
          </a:prstGeom>
        </p:spPr>
        <p:txBody>
          <a:bodyPr lIns="38100" tIns="38100" rIns="38100" bIns="38100" anchor="t" anchorCtr="0">
            <a:noAutofit/>
          </a:bodyPr>
          <a:lstStyle/>
          <a:p>
            <a:pPr marR="0" algn="l"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Despite Noble-Sounding Claims…</a:t>
            </a:r>
            <a:endParaRPr lang="en" sz="3600" b="1" dirty="0">
              <a:solidFill>
                <a:srgbClr val="000000"/>
              </a:solidFill>
              <a:latin typeface="Trebuchet MS"/>
              <a:ea typeface="Trebuchet MS"/>
              <a:cs typeface="Trebuchet MS"/>
              <a:sym typeface="Trebuchet MS"/>
            </a:endParaRPr>
          </a:p>
          <a:p>
            <a:pPr algn="ctr" rtl="0">
              <a:lnSpc>
                <a:spcPct val="100000"/>
              </a:lnSpc>
              <a:buNone/>
            </a:pPr>
            <a:endParaRPr lang="en-US" sz="2200" b="1" dirty="0" smtClean="0">
              <a:solidFill>
                <a:schemeClr val="tx1"/>
              </a:solidFill>
              <a:latin typeface="Trebuchet MS"/>
              <a:ea typeface="Trebuchet MS"/>
              <a:cs typeface="Trebuchet MS"/>
              <a:sym typeface="Trebuchet MS"/>
            </a:endParaRPr>
          </a:p>
          <a:p>
            <a:pPr algn="ctr">
              <a:lnSpc>
                <a:spcPct val="90000"/>
              </a:lnSpc>
            </a:pPr>
            <a:endParaRPr lang="en-US" sz="3200" dirty="0" smtClean="0">
              <a:solidFill>
                <a:schemeClr val="tx1"/>
              </a:solidFill>
              <a:latin typeface="Trebuchet MS"/>
              <a:cs typeface="Trebuchet MS"/>
            </a:endParaRPr>
          </a:p>
          <a:p>
            <a:pPr algn="ctr">
              <a:lnSpc>
                <a:spcPct val="90000"/>
              </a:lnSpc>
            </a:pPr>
            <a:r>
              <a:rPr lang="en-US" sz="2800" dirty="0" smtClean="0">
                <a:solidFill>
                  <a:schemeClr val="tx1"/>
                </a:solidFill>
                <a:latin typeface="Trebuchet MS"/>
                <a:cs typeface="Trebuchet MS"/>
              </a:rPr>
              <a:t>“Elsevier disseminates and preserves STM literature to meet the information needs of the world’s present and future scientists and clinicians — linking thinkers with ideas.”</a:t>
            </a:r>
          </a:p>
          <a:p>
            <a:pPr algn="ctr">
              <a:lnSpc>
                <a:spcPct val="90000"/>
              </a:lnSpc>
            </a:pPr>
            <a:endParaRPr lang="en-US" sz="2800" dirty="0" smtClean="0">
              <a:solidFill>
                <a:schemeClr val="tx1"/>
              </a:solidFill>
              <a:latin typeface="Trebuchet MS"/>
              <a:cs typeface="Trebuchet MS"/>
            </a:endParaRPr>
          </a:p>
          <a:p>
            <a:pPr algn="ctr">
              <a:lnSpc>
                <a:spcPct val="90000"/>
              </a:lnSpc>
            </a:pPr>
            <a:r>
              <a:rPr lang="en-US" sz="2800" dirty="0" smtClean="0">
                <a:solidFill>
                  <a:schemeClr val="tx1"/>
                </a:solidFill>
                <a:latin typeface="Trebuchet MS"/>
                <a:cs typeface="Trebuchet MS"/>
              </a:rPr>
              <a:t>from Elsevier’s Mission Statement</a:t>
            </a:r>
          </a:p>
          <a:p>
            <a:pPr algn="ctr">
              <a:lnSpc>
                <a:spcPct val="90000"/>
              </a:lnSpc>
            </a:pPr>
            <a:r>
              <a:rPr lang="en-US" sz="2800" dirty="0" smtClean="0">
                <a:solidFill>
                  <a:schemeClr val="tx1"/>
                </a:solidFill>
                <a:latin typeface="Trebuchet MS"/>
                <a:cs typeface="Trebuchet MS"/>
                <a:hlinkClick r:id="rId4"/>
              </a:rPr>
              <a:t>http://www.elsevier.com/about/mission</a:t>
            </a:r>
            <a:r>
              <a:rPr lang="en-US" sz="2800" dirty="0" smtClean="0">
                <a:solidFill>
                  <a:schemeClr val="tx1"/>
                </a:solidFill>
                <a:latin typeface="Trebuchet MS"/>
                <a:cs typeface="Trebuchet MS"/>
              </a:rPr>
              <a:t> </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sp>
        <p:nvSpPr>
          <p:cNvPr id="47" name="Shape 47"/>
          <p:cNvSpPr txBox="1"/>
          <p:nvPr/>
        </p:nvSpPr>
        <p:spPr>
          <a:xfrm>
            <a:off x="346597" y="247300"/>
            <a:ext cx="8450806" cy="4413642"/>
          </a:xfrm>
          <a:prstGeom prst="rect">
            <a:avLst/>
          </a:prstGeom>
        </p:spPr>
        <p:txBody>
          <a:bodyPr lIns="38100" tIns="38100" rIns="38100" bIns="38100" anchor="t" anchorCtr="0">
            <a:noAutofit/>
          </a:bodyPr>
          <a:lstStyle/>
          <a:p>
            <a:pPr marR="0" algn="l"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Despite Noble-Sounding Claims…</a:t>
            </a:r>
            <a:endParaRPr lang="en" sz="3600" b="1" dirty="0">
              <a:solidFill>
                <a:srgbClr val="000000"/>
              </a:solidFill>
              <a:latin typeface="Trebuchet MS"/>
              <a:ea typeface="Trebuchet MS"/>
              <a:cs typeface="Trebuchet MS"/>
              <a:sym typeface="Trebuchet MS"/>
            </a:endParaRPr>
          </a:p>
          <a:p>
            <a:pPr algn="ctr" rtl="0">
              <a:lnSpc>
                <a:spcPct val="100000"/>
              </a:lnSpc>
              <a:buNone/>
            </a:pPr>
            <a:endParaRPr lang="en-US" sz="2200" b="1" dirty="0" smtClean="0">
              <a:solidFill>
                <a:schemeClr val="tx1"/>
              </a:solidFill>
              <a:latin typeface="Trebuchet MS"/>
              <a:ea typeface="Trebuchet MS"/>
              <a:cs typeface="Trebuchet MS"/>
              <a:sym typeface="Trebuchet MS"/>
            </a:endParaRPr>
          </a:p>
          <a:p>
            <a:pPr algn="ctr">
              <a:lnSpc>
                <a:spcPct val="90000"/>
              </a:lnSpc>
            </a:pPr>
            <a:endParaRPr lang="en-US" sz="3200" dirty="0" smtClean="0">
              <a:solidFill>
                <a:schemeClr val="tx1"/>
              </a:solidFill>
              <a:latin typeface="Trebuchet MS"/>
              <a:cs typeface="Trebuchet MS"/>
            </a:endParaRPr>
          </a:p>
          <a:p>
            <a:pPr algn="ctr">
              <a:lnSpc>
                <a:spcPct val="90000"/>
              </a:lnSpc>
            </a:pPr>
            <a:r>
              <a:rPr lang="en-US" sz="2800" dirty="0" smtClean="0">
                <a:solidFill>
                  <a:schemeClr val="accent3"/>
                </a:solidFill>
                <a:latin typeface="Trebuchet MS"/>
                <a:cs typeface="Trebuchet MS"/>
              </a:rPr>
              <a:t>“Elsevier disseminates and preserves STM literature to meet the information needs of the world’s present and future scientists and clinicians — linking thinkers with ideas.”</a:t>
            </a:r>
          </a:p>
          <a:p>
            <a:pPr algn="ctr">
              <a:lnSpc>
                <a:spcPct val="90000"/>
              </a:lnSpc>
            </a:pPr>
            <a:endParaRPr lang="en-US" sz="2800" dirty="0" smtClean="0">
              <a:solidFill>
                <a:schemeClr val="accent3"/>
              </a:solidFill>
              <a:latin typeface="Trebuchet MS"/>
              <a:cs typeface="Trebuchet MS"/>
            </a:endParaRPr>
          </a:p>
          <a:p>
            <a:pPr algn="ctr">
              <a:lnSpc>
                <a:spcPct val="90000"/>
              </a:lnSpc>
            </a:pPr>
            <a:r>
              <a:rPr lang="en-US" sz="2800" dirty="0" smtClean="0">
                <a:solidFill>
                  <a:schemeClr val="accent3"/>
                </a:solidFill>
                <a:latin typeface="Trebuchet MS"/>
                <a:cs typeface="Trebuchet MS"/>
              </a:rPr>
              <a:t>from Elsevier’s Mission Statement</a:t>
            </a:r>
          </a:p>
          <a:p>
            <a:pPr algn="ctr">
              <a:lnSpc>
                <a:spcPct val="90000"/>
              </a:lnSpc>
            </a:pPr>
            <a:r>
              <a:rPr lang="en-US" sz="2800" dirty="0" smtClean="0">
                <a:solidFill>
                  <a:schemeClr val="accent3"/>
                </a:solidFill>
                <a:latin typeface="Trebuchet MS"/>
                <a:cs typeface="Trebuchet MS"/>
              </a:rPr>
              <a:t>http://www.elsevier.com/about/mission </a:t>
            </a:r>
          </a:p>
        </p:txBody>
      </p:sp>
      <p:sp>
        <p:nvSpPr>
          <p:cNvPr id="4" name="TextBox 3"/>
          <p:cNvSpPr txBox="1"/>
          <p:nvPr/>
        </p:nvSpPr>
        <p:spPr>
          <a:xfrm rot="20072680">
            <a:off x="2053767" y="2122141"/>
            <a:ext cx="4864189" cy="1569660"/>
          </a:xfrm>
          <a:prstGeom prst="rect">
            <a:avLst/>
          </a:prstGeom>
          <a:noFill/>
        </p:spPr>
        <p:txBody>
          <a:bodyPr wrap="square" rtlCol="0">
            <a:spAutoFit/>
          </a:bodyPr>
          <a:lstStyle/>
          <a:p>
            <a:r>
              <a:rPr lang="en-US" sz="9600" dirty="0" err="1" smtClean="0">
                <a:solidFill>
                  <a:srgbClr val="FF0000"/>
                </a:solidFill>
                <a:latin typeface="Trebuchet MS"/>
                <a:cs typeface="Trebuchet MS"/>
              </a:rPr>
              <a:t>Bullsh</a:t>
            </a:r>
            <a:r>
              <a:rPr lang="en-US" sz="9600" dirty="0" smtClean="0">
                <a:solidFill>
                  <a:srgbClr val="FF0000"/>
                </a:solidFill>
                <a:latin typeface="Trebuchet MS"/>
                <a:cs typeface="Trebuchet MS"/>
              </a:rPr>
              <a:t>*</a:t>
            </a:r>
            <a:r>
              <a:rPr lang="en-US" sz="9600" dirty="0" err="1" smtClean="0">
                <a:solidFill>
                  <a:srgbClr val="FF0000"/>
                </a:solidFill>
                <a:latin typeface="Trebuchet MS"/>
                <a:cs typeface="Trebuchet MS"/>
              </a:rPr>
              <a:t>t</a:t>
            </a:r>
            <a:r>
              <a:rPr lang="en-US" sz="9600" dirty="0" smtClean="0">
                <a:solidFill>
                  <a:srgbClr val="FF0000"/>
                </a:solidFill>
                <a:latin typeface="Trebuchet MS"/>
                <a:cs typeface="Trebuchet MS"/>
              </a:rPr>
              <a:t>!</a:t>
            </a:r>
            <a:endParaRPr lang="en-US" sz="9600" dirty="0">
              <a:solidFill>
                <a:srgbClr val="FF0000"/>
              </a:solidFill>
              <a:latin typeface="Trebuchet MS"/>
              <a:cs typeface="Trebuchet MS"/>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sp>
        <p:nvSpPr>
          <p:cNvPr id="47" name="Shape 47"/>
          <p:cNvSpPr txBox="1"/>
          <p:nvPr/>
        </p:nvSpPr>
        <p:spPr>
          <a:xfrm>
            <a:off x="346597" y="247299"/>
            <a:ext cx="8450806" cy="5724109"/>
          </a:xfrm>
          <a:prstGeom prst="rect">
            <a:avLst/>
          </a:prstGeom>
        </p:spPr>
        <p:txBody>
          <a:bodyPr lIns="38100" tIns="38100" rIns="38100" bIns="38100" anchor="t" anchorCtr="0">
            <a:noAutofit/>
          </a:bodyPr>
          <a:lstStyle/>
          <a:p>
            <a:pPr marR="0" algn="l"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Don’t Take My Word for </a:t>
            </a:r>
            <a:r>
              <a:rPr lang="en-US" sz="3600" b="1" dirty="0" smtClean="0">
                <a:latin typeface="Trebuchet MS"/>
                <a:ea typeface="Trebuchet MS"/>
                <a:cs typeface="Trebuchet MS"/>
                <a:sym typeface="Trebuchet MS"/>
              </a:rPr>
              <a:t>It!</a:t>
            </a:r>
            <a:endParaRPr lang="en" sz="3600" b="1" dirty="0">
              <a:solidFill>
                <a:srgbClr val="000000"/>
              </a:solidFill>
              <a:latin typeface="Trebuchet MS"/>
              <a:ea typeface="Trebuchet MS"/>
              <a:cs typeface="Trebuchet MS"/>
              <a:sym typeface="Trebuchet MS"/>
            </a:endParaRPr>
          </a:p>
          <a:p>
            <a:pPr algn="ctr" rtl="0">
              <a:lnSpc>
                <a:spcPct val="100000"/>
              </a:lnSpc>
              <a:buNone/>
            </a:pPr>
            <a:endParaRPr lang="en-US" sz="2200" b="1" dirty="0" smtClean="0">
              <a:solidFill>
                <a:schemeClr val="tx1"/>
              </a:solidFill>
              <a:latin typeface="Trebuchet MS"/>
              <a:ea typeface="Trebuchet MS"/>
              <a:cs typeface="Trebuchet MS"/>
              <a:sym typeface="Trebuchet MS"/>
            </a:endParaRPr>
          </a:p>
          <a:p>
            <a:pPr algn="ctr">
              <a:lnSpc>
                <a:spcPct val="90000"/>
              </a:lnSpc>
            </a:pPr>
            <a:endParaRPr lang="en-US" sz="3200" dirty="0" smtClean="0">
              <a:solidFill>
                <a:schemeClr val="tx1"/>
              </a:solidFill>
              <a:latin typeface="Trebuchet MS"/>
              <a:cs typeface="Trebuchet MS"/>
            </a:endParaRPr>
          </a:p>
          <a:p>
            <a:pPr algn="ctr">
              <a:lnSpc>
                <a:spcPct val="90000"/>
              </a:lnSpc>
            </a:pPr>
            <a:r>
              <a:rPr lang="en-US" sz="3200" dirty="0" smtClean="0">
                <a:solidFill>
                  <a:schemeClr val="tx1"/>
                </a:solidFill>
                <a:latin typeface="Trebuchet MS"/>
                <a:cs typeface="Trebuchet MS"/>
              </a:rPr>
              <a:t>“Publishing obscure academic journals is </a:t>
            </a:r>
          </a:p>
          <a:p>
            <a:pPr algn="ctr">
              <a:lnSpc>
                <a:spcPct val="90000"/>
              </a:lnSpc>
            </a:pPr>
            <a:r>
              <a:rPr lang="en-US" sz="3200" dirty="0" smtClean="0">
                <a:solidFill>
                  <a:schemeClr val="tx1"/>
                </a:solidFill>
                <a:latin typeface="Trebuchet MS"/>
                <a:cs typeface="Trebuchet MS"/>
              </a:rPr>
              <a:t>that rare thing in the media industry: </a:t>
            </a:r>
          </a:p>
          <a:p>
            <a:pPr algn="ctr">
              <a:lnSpc>
                <a:spcPct val="90000"/>
              </a:lnSpc>
            </a:pPr>
            <a:r>
              <a:rPr lang="en-US" sz="3200" b="1" dirty="0" smtClean="0">
                <a:solidFill>
                  <a:schemeClr val="tx1"/>
                </a:solidFill>
                <a:latin typeface="Trebuchet MS"/>
                <a:cs typeface="Trebuchet MS"/>
              </a:rPr>
              <a:t>a </a:t>
            </a:r>
            <a:r>
              <a:rPr lang="en-US" sz="3200" b="1" dirty="0" err="1" smtClean="0">
                <a:solidFill>
                  <a:schemeClr val="tx1"/>
                </a:solidFill>
                <a:latin typeface="Trebuchet MS"/>
                <a:cs typeface="Trebuchet MS"/>
              </a:rPr>
              <a:t>licence</a:t>
            </a:r>
            <a:r>
              <a:rPr lang="en-US" sz="3200" b="1" dirty="0" smtClean="0">
                <a:solidFill>
                  <a:schemeClr val="tx1"/>
                </a:solidFill>
                <a:latin typeface="Trebuchet MS"/>
                <a:cs typeface="Trebuchet MS"/>
              </a:rPr>
              <a:t> to print money.</a:t>
            </a:r>
            <a:r>
              <a:rPr lang="en-US" sz="3200" dirty="0" smtClean="0">
                <a:solidFill>
                  <a:schemeClr val="tx1"/>
                </a:solidFill>
                <a:latin typeface="Trebuchet MS"/>
                <a:cs typeface="Trebuchet MS"/>
              </a:rPr>
              <a:t>”</a:t>
            </a:r>
          </a:p>
        </p:txBody>
      </p:sp>
      <p:pic>
        <p:nvPicPr>
          <p:cNvPr id="5" name="Picture 4" descr="economist logo.jpg"/>
          <p:cNvPicPr>
            <a:picLocks noChangeAspect="1"/>
          </p:cNvPicPr>
          <p:nvPr/>
        </p:nvPicPr>
        <p:blipFill>
          <a:blip r:embed="rId4"/>
          <a:stretch>
            <a:fillRect/>
          </a:stretch>
        </p:blipFill>
        <p:spPr>
          <a:xfrm>
            <a:off x="2986987" y="3272780"/>
            <a:ext cx="3170027" cy="1563880"/>
          </a:xfrm>
          <a:prstGeom prst="rect">
            <a:avLst/>
          </a:prstGeom>
        </p:spPr>
      </p:pic>
      <p:sp>
        <p:nvSpPr>
          <p:cNvPr id="7" name="TextBox 6"/>
          <p:cNvSpPr txBox="1"/>
          <p:nvPr/>
        </p:nvSpPr>
        <p:spPr>
          <a:xfrm>
            <a:off x="379434" y="5228705"/>
            <a:ext cx="8399741" cy="523220"/>
          </a:xfrm>
          <a:prstGeom prst="rect">
            <a:avLst/>
          </a:prstGeom>
          <a:noFill/>
        </p:spPr>
        <p:txBody>
          <a:bodyPr wrap="square" rtlCol="0" anchor="t">
            <a:spAutoFit/>
          </a:bodyPr>
          <a:lstStyle/>
          <a:p>
            <a:r>
              <a:rPr lang="en-US" dirty="0" smtClean="0">
                <a:latin typeface="Trebuchet MS"/>
                <a:cs typeface="Trebuchet MS"/>
              </a:rPr>
              <a:t>Source: "Open sesame: Academic publishing." </a:t>
            </a:r>
            <a:r>
              <a:rPr lang="en-US" i="1" dirty="0" smtClean="0">
                <a:latin typeface="Trebuchet MS"/>
                <a:cs typeface="Trebuchet MS"/>
              </a:rPr>
              <a:t>The Economist </a:t>
            </a:r>
            <a:r>
              <a:rPr lang="en-US" dirty="0" smtClean="0">
                <a:latin typeface="Trebuchet MS"/>
                <a:cs typeface="Trebuchet MS"/>
              </a:rPr>
              <a:t>14 Apr. 2012.</a:t>
            </a:r>
          </a:p>
          <a:p>
            <a:r>
              <a:rPr lang="en-US" dirty="0" smtClean="0">
                <a:latin typeface="Trebuchet MS"/>
                <a:cs typeface="Trebuchet MS"/>
                <a:hlinkClick r:id="rId5"/>
              </a:rPr>
              <a:t>http://www.economist.com/node/21552574</a:t>
            </a:r>
            <a:endParaRPr lang="en-US" dirty="0">
              <a:latin typeface="Trebuchet MS"/>
              <a:cs typeface="Trebuchet MS"/>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sp>
        <p:nvSpPr>
          <p:cNvPr id="47" name="Shape 47"/>
          <p:cNvSpPr txBox="1"/>
          <p:nvPr/>
        </p:nvSpPr>
        <p:spPr>
          <a:xfrm>
            <a:off x="346597" y="247299"/>
            <a:ext cx="8450806" cy="5140215"/>
          </a:xfrm>
          <a:prstGeom prst="rect">
            <a:avLst/>
          </a:prstGeom>
        </p:spPr>
        <p:txBody>
          <a:bodyPr lIns="38100" tIns="38100" rIns="38100" bIns="38100" anchor="t" anchorCtr="0">
            <a:noAutofit/>
          </a:bodyPr>
          <a:lstStyle/>
          <a:p>
            <a:pPr marR="0" algn="l" rtl="0">
              <a:lnSpc>
                <a:spcPct val="100000"/>
              </a:lnSpc>
              <a:spcBef>
                <a:spcPts val="0"/>
              </a:spcBef>
              <a:spcAft>
                <a:spcPts val="0"/>
              </a:spcAft>
              <a:buNone/>
            </a:pPr>
            <a:r>
              <a:rPr lang="en" sz="3600" b="1" dirty="0">
                <a:solidFill>
                  <a:srgbClr val="000000"/>
                </a:solidFill>
                <a:latin typeface="Trebuchet MS"/>
                <a:ea typeface="Trebuchet MS"/>
                <a:cs typeface="Trebuchet MS"/>
                <a:sym typeface="Trebuchet MS"/>
              </a:rPr>
              <a:t>What Is </a:t>
            </a:r>
            <a:r>
              <a:rPr lang="en-US" sz="3600" b="1" dirty="0" smtClean="0">
                <a:solidFill>
                  <a:srgbClr val="000000"/>
                </a:solidFill>
                <a:latin typeface="Trebuchet MS"/>
                <a:ea typeface="Trebuchet MS"/>
                <a:cs typeface="Trebuchet MS"/>
                <a:sym typeface="Trebuchet MS"/>
              </a:rPr>
              <a:t>the Solution</a:t>
            </a:r>
            <a:r>
              <a:rPr lang="en" sz="3600" b="1" dirty="0" smtClean="0">
                <a:solidFill>
                  <a:srgbClr val="000000"/>
                </a:solidFill>
                <a:latin typeface="Trebuchet MS"/>
                <a:ea typeface="Trebuchet MS"/>
                <a:cs typeface="Trebuchet MS"/>
                <a:sym typeface="Trebuchet MS"/>
              </a:rPr>
              <a:t>?</a:t>
            </a:r>
            <a:endParaRPr lang="en" sz="3600" b="1" dirty="0">
              <a:solidFill>
                <a:srgbClr val="000000"/>
              </a:solidFill>
              <a:latin typeface="Trebuchet MS"/>
              <a:ea typeface="Trebuchet MS"/>
              <a:cs typeface="Trebuchet MS"/>
              <a:sym typeface="Trebuchet MS"/>
            </a:endParaRPr>
          </a:p>
          <a:p>
            <a:pPr algn="ctr" rtl="0">
              <a:lnSpc>
                <a:spcPct val="100000"/>
              </a:lnSpc>
              <a:buNone/>
            </a:pPr>
            <a:endParaRPr lang="en-US" sz="2200" b="1" dirty="0" smtClean="0">
              <a:solidFill>
                <a:srgbClr val="000000"/>
              </a:solidFill>
              <a:latin typeface="Trebuchet MS"/>
              <a:ea typeface="Trebuchet MS"/>
              <a:cs typeface="Trebuchet MS"/>
              <a:sym typeface="Trebuchet MS"/>
            </a:endParaRPr>
          </a:p>
          <a:p>
            <a:pPr algn="ctr" rtl="0">
              <a:lnSpc>
                <a:spcPct val="100000"/>
              </a:lnSpc>
              <a:buNone/>
            </a:pPr>
            <a:endParaRPr lang="en-US" sz="3200" b="1" dirty="0" smtClean="0">
              <a:solidFill>
                <a:srgbClr val="000000"/>
              </a:solidFill>
              <a:latin typeface="Trebuchet MS"/>
              <a:ea typeface="Trebuchet MS"/>
              <a:cs typeface="Trebuchet MS"/>
              <a:sym typeface="Trebuchet MS"/>
            </a:endParaRPr>
          </a:p>
          <a:p>
            <a:pPr algn="ctr" rtl="0">
              <a:lnSpc>
                <a:spcPct val="100000"/>
              </a:lnSpc>
              <a:buNone/>
            </a:pPr>
            <a:endParaRPr lang="en-US" sz="3200" b="1" dirty="0" smtClean="0">
              <a:latin typeface="Trebuchet MS"/>
              <a:ea typeface="Trebuchet MS"/>
              <a:cs typeface="Trebuchet MS"/>
              <a:sym typeface="Trebuchet MS"/>
            </a:endParaRPr>
          </a:p>
          <a:p>
            <a:pPr algn="ctr" rtl="0">
              <a:lnSpc>
                <a:spcPct val="100000"/>
              </a:lnSpc>
              <a:buNone/>
            </a:pPr>
            <a:r>
              <a:rPr lang="en-US" sz="3200" b="1" dirty="0" smtClean="0">
                <a:solidFill>
                  <a:srgbClr val="000000"/>
                </a:solidFill>
                <a:latin typeface="Trebuchet MS"/>
                <a:ea typeface="Trebuchet MS"/>
                <a:cs typeface="Trebuchet MS"/>
                <a:sym typeface="Trebuchet MS"/>
              </a:rPr>
              <a:t>Open access to </a:t>
            </a:r>
          </a:p>
          <a:p>
            <a:pPr algn="ctr" rtl="0">
              <a:lnSpc>
                <a:spcPct val="100000"/>
              </a:lnSpc>
              <a:buNone/>
            </a:pPr>
            <a:r>
              <a:rPr lang="en-US" sz="3200" b="1" dirty="0" smtClean="0">
                <a:solidFill>
                  <a:srgbClr val="000000"/>
                </a:solidFill>
                <a:latin typeface="Trebuchet MS"/>
                <a:ea typeface="Trebuchet MS"/>
                <a:cs typeface="Trebuchet MS"/>
                <a:sym typeface="Trebuchet MS"/>
              </a:rPr>
              <a:t>scholarly journal articles </a:t>
            </a:r>
          </a:p>
          <a:p>
            <a:pPr algn="ctr" rtl="0">
              <a:lnSpc>
                <a:spcPct val="100000"/>
              </a:lnSpc>
              <a:buNone/>
            </a:pPr>
            <a:r>
              <a:rPr lang="en-US" sz="3200" b="1" dirty="0" smtClean="0">
                <a:solidFill>
                  <a:srgbClr val="000000"/>
                </a:solidFill>
                <a:latin typeface="Trebuchet MS"/>
                <a:ea typeface="Trebuchet MS"/>
                <a:cs typeface="Trebuchet MS"/>
                <a:sym typeface="Trebuchet MS"/>
              </a:rPr>
              <a:t>and other scholarly materials!</a:t>
            </a:r>
          </a:p>
          <a:p>
            <a:pPr algn="ctr" rtl="0">
              <a:lnSpc>
                <a:spcPct val="100000"/>
              </a:lnSpc>
              <a:buNone/>
            </a:pPr>
            <a:endParaRPr lang="en-US" sz="2200" b="1" dirty="0" smtClean="0">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sp>
        <p:nvSpPr>
          <p:cNvPr id="47" name="Shape 47"/>
          <p:cNvSpPr txBox="1"/>
          <p:nvPr/>
        </p:nvSpPr>
        <p:spPr>
          <a:xfrm>
            <a:off x="346597" y="247299"/>
            <a:ext cx="8450806" cy="5140215"/>
          </a:xfrm>
          <a:prstGeom prst="rect">
            <a:avLst/>
          </a:prstGeom>
        </p:spPr>
        <p:txBody>
          <a:bodyPr lIns="38100" tIns="38100" rIns="38100" bIns="38100" anchor="t" anchorCtr="0">
            <a:noAutofit/>
          </a:bodyPr>
          <a:lstStyle/>
          <a:p>
            <a:pPr marR="0" algn="l" rtl="0">
              <a:lnSpc>
                <a:spcPct val="100000"/>
              </a:lnSpc>
              <a:spcBef>
                <a:spcPts val="0"/>
              </a:spcBef>
              <a:spcAft>
                <a:spcPts val="0"/>
              </a:spcAft>
              <a:buNone/>
            </a:pPr>
            <a:r>
              <a:rPr lang="en" sz="3600" b="1" dirty="0">
                <a:solidFill>
                  <a:srgbClr val="000000"/>
                </a:solidFill>
                <a:latin typeface="Trebuchet MS"/>
                <a:ea typeface="Trebuchet MS"/>
                <a:cs typeface="Trebuchet MS"/>
                <a:sym typeface="Trebuchet MS"/>
              </a:rPr>
              <a:t>What Is Open Access?</a:t>
            </a:r>
          </a:p>
          <a:p>
            <a:endParaRPr sz="2200" dirty="0"/>
          </a:p>
          <a:p>
            <a:pPr rtl="0">
              <a:lnSpc>
                <a:spcPct val="100000"/>
              </a:lnSpc>
              <a:buNone/>
            </a:pPr>
            <a:r>
              <a:rPr lang="en" sz="2200" b="1" dirty="0">
                <a:solidFill>
                  <a:srgbClr val="000000"/>
                </a:solidFill>
                <a:latin typeface="Trebuchet MS"/>
                <a:ea typeface="Trebuchet MS"/>
                <a:cs typeface="Trebuchet MS"/>
                <a:sym typeface="Trebuchet MS"/>
              </a:rPr>
              <a:t>Open access (OA) </a:t>
            </a:r>
            <a:r>
              <a:rPr lang="en-US" sz="2200" b="1" dirty="0" smtClean="0">
                <a:solidFill>
                  <a:srgbClr val="000000"/>
                </a:solidFill>
                <a:latin typeface="Trebuchet MS"/>
                <a:ea typeface="Trebuchet MS"/>
                <a:cs typeface="Trebuchet MS"/>
                <a:sym typeface="Trebuchet MS"/>
              </a:rPr>
              <a:t>materials </a:t>
            </a:r>
            <a:r>
              <a:rPr lang="en" sz="2200" b="1" dirty="0" smtClean="0">
                <a:solidFill>
                  <a:srgbClr val="000000"/>
                </a:solidFill>
                <a:latin typeface="Trebuchet MS"/>
                <a:ea typeface="Trebuchet MS"/>
                <a:cs typeface="Trebuchet MS"/>
                <a:sym typeface="Trebuchet MS"/>
              </a:rPr>
              <a:t>are:</a:t>
            </a:r>
            <a:endParaRPr lang="en-US" sz="2200" b="1" dirty="0" smtClean="0">
              <a:solidFill>
                <a:srgbClr val="000000"/>
              </a:solidFill>
              <a:latin typeface="Trebuchet MS"/>
              <a:ea typeface="Trebuchet MS"/>
              <a:cs typeface="Trebuchet MS"/>
              <a:sym typeface="Trebuchet MS"/>
            </a:endParaRPr>
          </a:p>
          <a:p>
            <a:pPr rtl="0">
              <a:lnSpc>
                <a:spcPct val="100000"/>
              </a:lnSpc>
            </a:pPr>
            <a:endParaRPr lang="en-US" sz="2200" b="1" dirty="0" smtClean="0">
              <a:latin typeface="Trebuchet MS"/>
              <a:ea typeface="Trebuchet MS"/>
              <a:cs typeface="Trebuchet MS"/>
              <a:sym typeface="Trebuchet MS"/>
            </a:endParaRPr>
          </a:p>
          <a:p>
            <a:pPr marL="450850" indent="-342900" rtl="0">
              <a:lnSpc>
                <a:spcPct val="100000"/>
              </a:lnSpc>
              <a:buFont typeface="Wingdings" pitchFamily="2" charset="2"/>
              <a:buChar char="§"/>
            </a:pPr>
            <a:r>
              <a:rPr lang="en" sz="2200" dirty="0" smtClean="0">
                <a:solidFill>
                  <a:srgbClr val="000000"/>
                </a:solidFill>
                <a:latin typeface="Trebuchet MS"/>
                <a:ea typeface="Trebuchet MS"/>
                <a:cs typeface="Trebuchet MS"/>
                <a:sym typeface="Trebuchet MS"/>
              </a:rPr>
              <a:t>accessible </a:t>
            </a:r>
            <a:r>
              <a:rPr lang="en" sz="2200" dirty="0">
                <a:solidFill>
                  <a:srgbClr val="000000"/>
                </a:solidFill>
                <a:latin typeface="Trebuchet MS"/>
                <a:ea typeface="Trebuchet MS"/>
                <a:cs typeface="Trebuchet MS"/>
                <a:sym typeface="Trebuchet MS"/>
              </a:rPr>
              <a:t>at no cost on a journal website or in a repository committed to long-term </a:t>
            </a:r>
            <a:r>
              <a:rPr lang="en" sz="2200" dirty="0" smtClean="0">
                <a:solidFill>
                  <a:srgbClr val="000000"/>
                </a:solidFill>
                <a:latin typeface="Trebuchet MS"/>
                <a:ea typeface="Trebuchet MS"/>
                <a:cs typeface="Trebuchet MS"/>
                <a:sym typeface="Trebuchet MS"/>
              </a:rPr>
              <a:t>archiving</a:t>
            </a:r>
            <a:br>
              <a:rPr lang="en" sz="2200" dirty="0" smtClean="0">
                <a:solidFill>
                  <a:srgbClr val="000000"/>
                </a:solidFill>
                <a:latin typeface="Trebuchet MS"/>
                <a:ea typeface="Trebuchet MS"/>
                <a:cs typeface="Trebuchet MS"/>
                <a:sym typeface="Trebuchet MS"/>
              </a:rPr>
            </a:br>
            <a:endParaRPr lang="en-US" sz="2200" dirty="0">
              <a:latin typeface="Trebuchet MS"/>
              <a:ea typeface="Trebuchet MS"/>
              <a:cs typeface="Trebuchet MS"/>
              <a:sym typeface="Trebuchet MS"/>
            </a:endParaRPr>
          </a:p>
          <a:p>
            <a:pPr marL="450850" indent="-342900" rtl="0">
              <a:lnSpc>
                <a:spcPct val="100000"/>
              </a:lnSpc>
              <a:buFont typeface="Wingdings" pitchFamily="2" charset="2"/>
              <a:buChar char="§"/>
            </a:pPr>
            <a:r>
              <a:rPr lang="en" sz="2200" dirty="0" smtClean="0">
                <a:solidFill>
                  <a:srgbClr val="000000"/>
                </a:solidFill>
                <a:latin typeface="Trebuchet MS"/>
                <a:ea typeface="Trebuchet MS"/>
                <a:cs typeface="Trebuchet MS"/>
                <a:sym typeface="Trebuchet MS"/>
              </a:rPr>
              <a:t>available </a:t>
            </a:r>
            <a:r>
              <a:rPr lang="en" sz="2200" dirty="0">
                <a:solidFill>
                  <a:srgbClr val="000000"/>
                </a:solidFill>
                <a:latin typeface="Trebuchet MS"/>
                <a:ea typeface="Trebuchet MS"/>
                <a:cs typeface="Trebuchet MS"/>
                <a:sym typeface="Trebuchet MS"/>
              </a:rPr>
              <a:t>for all to read, download, print, copy, share, etc. (attribution always required, of course)</a:t>
            </a:r>
          </a:p>
          <a:p>
            <a:endParaRPr sz="2200" dirty="0"/>
          </a:p>
          <a:p>
            <a:pPr rtl="0">
              <a:lnSpc>
                <a:spcPct val="100000"/>
              </a:lnSpc>
              <a:buNone/>
            </a:pPr>
            <a:r>
              <a:rPr lang="en" sz="2200" b="1" dirty="0">
                <a:solidFill>
                  <a:srgbClr val="000000"/>
                </a:solidFill>
                <a:latin typeface="Trebuchet MS"/>
                <a:ea typeface="Trebuchet MS"/>
                <a:cs typeface="Trebuchet MS"/>
                <a:sym typeface="Trebuchet MS"/>
              </a:rPr>
              <a:t>Many kinds of documents can be made OA:</a:t>
            </a:r>
            <a:r>
              <a:rPr lang="en" sz="2200" b="0" dirty="0">
                <a:solidFill>
                  <a:srgbClr val="000000"/>
                </a:solidFill>
                <a:latin typeface="Trebuchet MS"/>
                <a:ea typeface="Trebuchet MS"/>
                <a:cs typeface="Trebuchet MS"/>
                <a:sym typeface="Trebuchet MS"/>
              </a:rPr>
              <a:t> </a:t>
            </a:r>
            <a:r>
              <a:rPr lang="en" sz="2200" b="0" dirty="0" smtClean="0">
                <a:solidFill>
                  <a:srgbClr val="000000"/>
                </a:solidFill>
                <a:latin typeface="Trebuchet MS"/>
                <a:ea typeface="Trebuchet MS"/>
                <a:cs typeface="Trebuchet MS"/>
                <a:sym typeface="Trebuchet MS"/>
              </a:rPr>
              <a:t>journal articles</a:t>
            </a:r>
            <a:r>
              <a:rPr lang="en-US" sz="2200" dirty="0" smtClean="0">
                <a:latin typeface="Trebuchet MS"/>
                <a:ea typeface="Trebuchet MS"/>
                <a:cs typeface="Trebuchet MS"/>
                <a:sym typeface="Trebuchet MS"/>
              </a:rPr>
              <a:t>, textbooks and other kinds of books, data sets, dissertations, instructional modules, conference presentations</a:t>
            </a:r>
            <a:r>
              <a:rPr lang="en" sz="2200" b="0" dirty="0" smtClean="0">
                <a:solidFill>
                  <a:srgbClr val="000000"/>
                </a:solidFill>
                <a:latin typeface="Trebuchet MS"/>
                <a:ea typeface="Trebuchet MS"/>
                <a:cs typeface="Trebuchet MS"/>
                <a:sym typeface="Trebuchet MS"/>
              </a:rPr>
              <a:t>, </a:t>
            </a:r>
            <a:r>
              <a:rPr lang="en" sz="2200" b="0" dirty="0">
                <a:solidFill>
                  <a:srgbClr val="000000"/>
                </a:solidFill>
                <a:latin typeface="Trebuchet MS"/>
                <a:ea typeface="Trebuchet MS"/>
                <a:cs typeface="Trebuchet MS"/>
                <a:sym typeface="Trebuchet MS"/>
              </a:rPr>
              <a:t>and much more.</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p:nvPr/>
        </p:nvSpPr>
        <p:spPr>
          <a:xfrm>
            <a:off x="0" y="0"/>
            <a:ext cx="9144000" cy="6858000"/>
          </a:xfrm>
          <a:prstGeom prst="rect">
            <a:avLst/>
          </a:prstGeom>
          <a:blipFill>
            <a:blip r:embed="rId3"/>
            <a:stretch>
              <a:fillRect/>
            </a:stretch>
          </a:blipFill>
        </p:spPr>
      </p:sp>
      <p:sp>
        <p:nvSpPr>
          <p:cNvPr id="61" name="Shape 61"/>
          <p:cNvSpPr txBox="1"/>
          <p:nvPr/>
        </p:nvSpPr>
        <p:spPr>
          <a:xfrm>
            <a:off x="342900" y="247299"/>
            <a:ext cx="8458200" cy="5732099"/>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How to Achieve OA: Go Gold</a:t>
            </a:r>
            <a:endParaRPr lang="en" sz="3600" b="1" dirty="0">
              <a:solidFill>
                <a:srgbClr val="000000"/>
              </a:solidFill>
              <a:latin typeface="Trebuchet MS"/>
              <a:ea typeface="Trebuchet MS"/>
              <a:cs typeface="Trebuchet MS"/>
              <a:sym typeface="Trebuchet MS"/>
            </a:endParaRPr>
          </a:p>
          <a:p>
            <a:pPr marL="0" marR="0" indent="0" algn="ctr" rtl="0">
              <a:lnSpc>
                <a:spcPct val="100000"/>
              </a:lnSpc>
              <a:spcBef>
                <a:spcPts val="0"/>
              </a:spcBef>
              <a:spcAft>
                <a:spcPts val="0"/>
              </a:spcAft>
              <a:buNone/>
            </a:pPr>
            <a:endParaRPr lang="en-US" sz="2200" b="1" dirty="0" smtClean="0">
              <a:solidFill>
                <a:srgbClr val="000000"/>
              </a:solidFill>
              <a:latin typeface="Trebuchet MS"/>
              <a:ea typeface="Trebuchet MS"/>
              <a:cs typeface="Trebuchet MS"/>
              <a:sym typeface="Trebuchet MS"/>
            </a:endParaRPr>
          </a:p>
          <a:p>
            <a:pPr marL="0" marR="0" indent="0" algn="ctr" rtl="0">
              <a:lnSpc>
                <a:spcPct val="100000"/>
              </a:lnSpc>
              <a:spcBef>
                <a:spcPts val="0"/>
              </a:spcBef>
              <a:spcAft>
                <a:spcPts val="0"/>
              </a:spcAft>
              <a:buNone/>
            </a:pPr>
            <a:endParaRPr lang="en-US" sz="2200" b="1" dirty="0" smtClean="0">
              <a:solidFill>
                <a:srgbClr val="000000"/>
              </a:solidFill>
              <a:latin typeface="Trebuchet MS"/>
              <a:ea typeface="Trebuchet MS"/>
              <a:cs typeface="Trebuchet MS"/>
              <a:sym typeface="Trebuchet MS"/>
            </a:endParaRPr>
          </a:p>
          <a:p>
            <a:pPr marL="0" marR="0" indent="0" algn="ctr" rtl="0">
              <a:lnSpc>
                <a:spcPct val="100000"/>
              </a:lnSpc>
              <a:spcBef>
                <a:spcPts val="0"/>
              </a:spcBef>
              <a:spcAft>
                <a:spcPts val="0"/>
              </a:spcAft>
              <a:buNone/>
            </a:pPr>
            <a:r>
              <a:rPr lang="en-US" sz="2800" b="1" dirty="0" smtClean="0">
                <a:solidFill>
                  <a:srgbClr val="000000"/>
                </a:solidFill>
                <a:latin typeface="Trebuchet MS"/>
                <a:ea typeface="Trebuchet MS"/>
                <a:cs typeface="Trebuchet MS"/>
                <a:sym typeface="Trebuchet MS"/>
              </a:rPr>
              <a:t>Gold Open Access</a:t>
            </a:r>
          </a:p>
          <a:p>
            <a:pPr marL="0" marR="0" indent="0" algn="ctr" rtl="0">
              <a:lnSpc>
                <a:spcPct val="100000"/>
              </a:lnSpc>
              <a:spcBef>
                <a:spcPts val="0"/>
              </a:spcBef>
              <a:spcAft>
                <a:spcPts val="0"/>
              </a:spcAft>
              <a:buNone/>
            </a:pPr>
            <a:endParaRPr lang="en-US" sz="2200" b="1" dirty="0" smtClean="0">
              <a:solidFill>
                <a:srgbClr val="000000"/>
              </a:solidFill>
              <a:latin typeface="Trebuchet MS"/>
              <a:ea typeface="Trebuchet MS"/>
              <a:cs typeface="Trebuchet MS"/>
              <a:sym typeface="Trebuchet MS"/>
            </a:endParaRPr>
          </a:p>
          <a:p>
            <a:pPr marL="0" marR="0" indent="0" algn="ctr" rtl="0">
              <a:lnSpc>
                <a:spcPct val="100000"/>
              </a:lnSpc>
              <a:spcBef>
                <a:spcPts val="0"/>
              </a:spcBef>
              <a:spcAft>
                <a:spcPts val="0"/>
              </a:spcAft>
              <a:buNone/>
            </a:pPr>
            <a:r>
              <a:rPr lang="en-US" sz="2200" b="1" dirty="0" smtClean="0">
                <a:latin typeface="Trebuchet MS"/>
                <a:ea typeface="Trebuchet MS"/>
                <a:cs typeface="Trebuchet MS"/>
                <a:sym typeface="Trebuchet MS"/>
              </a:rPr>
              <a:t>“</a:t>
            </a:r>
            <a:r>
              <a:rPr lang="en" sz="2200" b="1" dirty="0" smtClean="0">
                <a:solidFill>
                  <a:srgbClr val="000000"/>
                </a:solidFill>
                <a:latin typeface="Trebuchet MS"/>
                <a:ea typeface="Trebuchet MS"/>
                <a:cs typeface="Trebuchet MS"/>
                <a:sym typeface="Trebuchet MS"/>
              </a:rPr>
              <a:t>Gold OA”</a:t>
            </a:r>
            <a:r>
              <a:rPr lang="en-US" sz="2200" dirty="0" smtClean="0">
                <a:latin typeface="Trebuchet MS"/>
                <a:ea typeface="Trebuchet MS"/>
                <a:cs typeface="Trebuchet MS"/>
                <a:sym typeface="Trebuchet MS"/>
              </a:rPr>
              <a:t> means </a:t>
            </a:r>
            <a:r>
              <a:rPr lang="en" sz="2200" b="0" dirty="0" smtClean="0">
                <a:solidFill>
                  <a:srgbClr val="000000"/>
                </a:solidFill>
                <a:latin typeface="Trebuchet MS"/>
                <a:ea typeface="Trebuchet MS"/>
                <a:cs typeface="Trebuchet MS"/>
                <a:sym typeface="Trebuchet MS"/>
              </a:rPr>
              <a:t>publishing </a:t>
            </a:r>
            <a:r>
              <a:rPr lang="en" sz="2200" b="0" dirty="0">
                <a:solidFill>
                  <a:srgbClr val="000000"/>
                </a:solidFill>
                <a:latin typeface="Trebuchet MS"/>
                <a:ea typeface="Trebuchet MS"/>
                <a:cs typeface="Trebuchet MS"/>
                <a:sym typeface="Trebuchet MS"/>
              </a:rPr>
              <a:t>with publishers</a:t>
            </a:r>
          </a:p>
          <a:p>
            <a:pPr marL="0" marR="0" indent="0" algn="ctr" rtl="0">
              <a:lnSpc>
                <a:spcPct val="100000"/>
              </a:lnSpc>
              <a:spcBef>
                <a:spcPts val="0"/>
              </a:spcBef>
              <a:spcAft>
                <a:spcPts val="0"/>
              </a:spcAft>
              <a:buNone/>
            </a:pPr>
            <a:r>
              <a:rPr lang="en" sz="2200" dirty="0">
                <a:solidFill>
                  <a:srgbClr val="000000"/>
                </a:solidFill>
                <a:latin typeface="Trebuchet MS"/>
                <a:ea typeface="Trebuchet MS"/>
                <a:cs typeface="Trebuchet MS"/>
                <a:sym typeface="Trebuchet MS"/>
              </a:rPr>
              <a:t>that automatically and immediately make </a:t>
            </a:r>
          </a:p>
          <a:p>
            <a:pPr marL="0" marR="0" indent="0" algn="ctr" rtl="0">
              <a:lnSpc>
                <a:spcPct val="100000"/>
              </a:lnSpc>
              <a:spcBef>
                <a:spcPts val="0"/>
              </a:spcBef>
              <a:spcAft>
                <a:spcPts val="0"/>
              </a:spcAft>
              <a:buNone/>
            </a:pPr>
            <a:r>
              <a:rPr lang="en" sz="2200" dirty="0">
                <a:solidFill>
                  <a:srgbClr val="000000"/>
                </a:solidFill>
                <a:latin typeface="Trebuchet MS"/>
                <a:ea typeface="Trebuchet MS"/>
                <a:cs typeface="Trebuchet MS"/>
                <a:sym typeface="Trebuchet MS"/>
              </a:rPr>
              <a:t>the work available online to all at no cost.</a:t>
            </a:r>
          </a:p>
          <a:p>
            <a:endParaRPr sz="2200" dirty="0"/>
          </a:p>
          <a:p>
            <a:pPr marL="0" marR="0" indent="0" algn="ctr" rtl="0">
              <a:lnSpc>
                <a:spcPct val="100000"/>
              </a:lnSpc>
              <a:spcBef>
                <a:spcPts val="0"/>
              </a:spcBef>
              <a:spcAft>
                <a:spcPts val="0"/>
              </a:spcAft>
              <a:buNone/>
            </a:pPr>
            <a:r>
              <a:rPr lang="en" sz="2200" dirty="0">
                <a:solidFill>
                  <a:srgbClr val="000000"/>
                </a:solidFill>
                <a:latin typeface="Trebuchet MS"/>
                <a:ea typeface="Trebuchet MS"/>
                <a:cs typeface="Trebuchet MS"/>
                <a:sym typeface="Trebuchet MS"/>
              </a:rPr>
              <a:t>Most </a:t>
            </a:r>
            <a:r>
              <a:rPr lang="en-US" sz="2200" dirty="0" err="1" smtClean="0">
                <a:solidFill>
                  <a:srgbClr val="000000"/>
                </a:solidFill>
                <a:latin typeface="Trebuchet MS"/>
                <a:ea typeface="Trebuchet MS"/>
                <a:cs typeface="Trebuchet MS"/>
                <a:sym typeface="Trebuchet MS"/>
              </a:rPr>
              <a:t>g</a:t>
            </a:r>
            <a:r>
              <a:rPr lang="en" sz="2200" dirty="0" smtClean="0">
                <a:solidFill>
                  <a:srgbClr val="000000"/>
                </a:solidFill>
                <a:latin typeface="Trebuchet MS"/>
                <a:ea typeface="Trebuchet MS"/>
                <a:cs typeface="Trebuchet MS"/>
                <a:sym typeface="Trebuchet MS"/>
              </a:rPr>
              <a:t>old </a:t>
            </a:r>
            <a:r>
              <a:rPr lang="en" sz="2200" dirty="0">
                <a:solidFill>
                  <a:srgbClr val="000000"/>
                </a:solidFill>
                <a:latin typeface="Trebuchet MS"/>
                <a:ea typeface="Trebuchet MS"/>
                <a:cs typeface="Trebuchet MS"/>
                <a:sym typeface="Trebuchet MS"/>
              </a:rPr>
              <a:t>OA publishers are journal publishers, </a:t>
            </a:r>
          </a:p>
          <a:p>
            <a:pPr marL="0" marR="0" indent="0" algn="ctr" rtl="0">
              <a:lnSpc>
                <a:spcPct val="100000"/>
              </a:lnSpc>
              <a:spcBef>
                <a:spcPts val="0"/>
              </a:spcBef>
              <a:spcAft>
                <a:spcPts val="0"/>
              </a:spcAft>
              <a:buNone/>
            </a:pPr>
            <a:r>
              <a:rPr lang="en" sz="2200" dirty="0">
                <a:solidFill>
                  <a:srgbClr val="000000"/>
                </a:solidFill>
                <a:latin typeface="Trebuchet MS"/>
                <a:ea typeface="Trebuchet MS"/>
                <a:cs typeface="Trebuchet MS"/>
                <a:sym typeface="Trebuchet MS"/>
              </a:rPr>
              <a:t>but a few book publishers make their books OA</a:t>
            </a:r>
            <a:r>
              <a:rPr lang="en" sz="2200" dirty="0" smtClean="0">
                <a:solidFill>
                  <a:srgbClr val="000000"/>
                </a:solidFill>
                <a:latin typeface="Trebuchet MS"/>
                <a:ea typeface="Trebuchet MS"/>
                <a:cs typeface="Trebuchet MS"/>
                <a:sym typeface="Trebuchet MS"/>
              </a:rPr>
              <a:t>.</a:t>
            </a:r>
            <a:endParaRPr lang="en-US" sz="2200" dirty="0" smtClean="0">
              <a:solidFill>
                <a:srgbClr val="000000"/>
              </a:solidFill>
              <a:latin typeface="Trebuchet MS"/>
              <a:ea typeface="Trebuchet MS"/>
              <a:cs typeface="Trebuchet MS"/>
              <a:sym typeface="Trebuchet MS"/>
            </a:endParaRPr>
          </a:p>
          <a:p>
            <a:pPr marL="0" marR="0" indent="0" algn="ctr" rtl="0">
              <a:lnSpc>
                <a:spcPct val="100000"/>
              </a:lnSpc>
              <a:spcBef>
                <a:spcPts val="0"/>
              </a:spcBef>
              <a:spcAft>
                <a:spcPts val="0"/>
              </a:spcAft>
              <a:buNone/>
            </a:pPr>
            <a:endParaRPr lang="en-US" sz="2200" dirty="0" smtClean="0">
              <a:latin typeface="Trebuchet MS"/>
              <a:ea typeface="Trebuchet MS"/>
              <a:cs typeface="Trebuchet MS"/>
              <a:sym typeface="Trebuchet MS"/>
            </a:endParaRPr>
          </a:p>
          <a:p>
            <a:pPr marL="0" marR="0" indent="0" algn="ctr" rtl="0">
              <a:lnSpc>
                <a:spcPct val="100000"/>
              </a:lnSpc>
              <a:spcBef>
                <a:spcPts val="0"/>
              </a:spcBef>
              <a:spcAft>
                <a:spcPts val="0"/>
              </a:spcAft>
              <a:buNone/>
            </a:pPr>
            <a:r>
              <a:rPr lang="en-US" sz="2200" dirty="0" smtClean="0">
                <a:solidFill>
                  <a:srgbClr val="000000"/>
                </a:solidFill>
                <a:latin typeface="Trebuchet MS"/>
                <a:ea typeface="Trebuchet MS"/>
                <a:cs typeface="Trebuchet MS"/>
                <a:sym typeface="Trebuchet MS"/>
              </a:rPr>
              <a:t>More about gold OA later…</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p:nvPr/>
        </p:nvSpPr>
        <p:spPr>
          <a:xfrm>
            <a:off x="0" y="0"/>
            <a:ext cx="9144000" cy="6858000"/>
          </a:xfrm>
          <a:prstGeom prst="rect">
            <a:avLst/>
          </a:prstGeom>
          <a:blipFill>
            <a:blip r:embed="rId3"/>
            <a:stretch>
              <a:fillRect/>
            </a:stretch>
          </a:blipFill>
        </p:spPr>
      </p:sp>
      <p:sp>
        <p:nvSpPr>
          <p:cNvPr id="54" name="Shape 54"/>
          <p:cNvSpPr txBox="1"/>
          <p:nvPr/>
        </p:nvSpPr>
        <p:spPr>
          <a:xfrm>
            <a:off x="365760" y="247299"/>
            <a:ext cx="8458200" cy="5710599"/>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How to Achieve OA: Go Green</a:t>
            </a:r>
            <a:endParaRPr lang="en" sz="3600" b="1" dirty="0">
              <a:solidFill>
                <a:srgbClr val="000000"/>
              </a:solidFill>
              <a:latin typeface="Trebuchet MS"/>
              <a:ea typeface="Trebuchet MS"/>
              <a:cs typeface="Trebuchet MS"/>
              <a:sym typeface="Trebuchet MS"/>
            </a:endParaRPr>
          </a:p>
          <a:p>
            <a:endParaRPr sz="2200" dirty="0" smtClean="0">
              <a:latin typeface="Trebuchet MS"/>
              <a:cs typeface="Trebuchet MS"/>
            </a:endParaRPr>
          </a:p>
          <a:p>
            <a:pPr marL="0" marR="0" indent="0" algn="ctr" rtl="0">
              <a:lnSpc>
                <a:spcPct val="100000"/>
              </a:lnSpc>
              <a:spcBef>
                <a:spcPts val="0"/>
              </a:spcBef>
              <a:spcAft>
                <a:spcPts val="0"/>
              </a:spcAft>
              <a:buNone/>
            </a:pPr>
            <a:r>
              <a:rPr lang="en-US" sz="2800" b="1" dirty="0" smtClean="0">
                <a:solidFill>
                  <a:srgbClr val="000000"/>
                </a:solidFill>
                <a:latin typeface="Trebuchet MS"/>
                <a:ea typeface="Trebuchet MS"/>
                <a:cs typeface="Trebuchet MS"/>
                <a:sym typeface="Trebuchet MS"/>
              </a:rPr>
              <a:t>Green Open Access</a:t>
            </a:r>
          </a:p>
          <a:p>
            <a:pPr marL="0" marR="0" indent="0" algn="ctr" rtl="0">
              <a:lnSpc>
                <a:spcPct val="100000"/>
              </a:lnSpc>
              <a:spcBef>
                <a:spcPts val="0"/>
              </a:spcBef>
              <a:spcAft>
                <a:spcPts val="0"/>
              </a:spcAft>
              <a:buNone/>
            </a:pPr>
            <a:endParaRPr lang="en-US" sz="2200" b="1" dirty="0" smtClean="0">
              <a:solidFill>
                <a:srgbClr val="000000"/>
              </a:solidFill>
              <a:latin typeface="Trebuchet MS"/>
              <a:ea typeface="Trebuchet MS"/>
              <a:cs typeface="Trebuchet MS"/>
              <a:sym typeface="Trebuchet MS"/>
            </a:endParaRPr>
          </a:p>
          <a:p>
            <a:pPr marL="0" marR="0" indent="0" algn="ctr" rtl="0">
              <a:lnSpc>
                <a:spcPct val="100000"/>
              </a:lnSpc>
              <a:spcBef>
                <a:spcPts val="0"/>
              </a:spcBef>
              <a:spcAft>
                <a:spcPts val="0"/>
              </a:spcAft>
              <a:buNone/>
            </a:pPr>
            <a:r>
              <a:rPr lang="en-US" sz="2200" b="1" dirty="0" smtClean="0">
                <a:latin typeface="Trebuchet MS"/>
                <a:ea typeface="Trebuchet MS"/>
                <a:cs typeface="Trebuchet MS"/>
                <a:sym typeface="Trebuchet MS"/>
              </a:rPr>
              <a:t>“</a:t>
            </a:r>
            <a:r>
              <a:rPr lang="en" sz="2200" b="1" dirty="0" smtClean="0">
                <a:solidFill>
                  <a:srgbClr val="000000"/>
                </a:solidFill>
                <a:latin typeface="Trebuchet MS"/>
                <a:ea typeface="Trebuchet MS"/>
                <a:cs typeface="Trebuchet MS"/>
                <a:sym typeface="Trebuchet MS"/>
              </a:rPr>
              <a:t>Green OA</a:t>
            </a:r>
            <a:r>
              <a:rPr lang="en-US" sz="2200" b="1" dirty="0" smtClean="0">
                <a:solidFill>
                  <a:srgbClr val="000000"/>
                </a:solidFill>
                <a:latin typeface="Trebuchet MS"/>
                <a:ea typeface="Trebuchet MS"/>
                <a:cs typeface="Trebuchet MS"/>
                <a:sym typeface="Trebuchet MS"/>
              </a:rPr>
              <a:t>”</a:t>
            </a:r>
            <a:r>
              <a:rPr lang="en" sz="2200" b="1" dirty="0" smtClean="0">
                <a:solidFill>
                  <a:srgbClr val="000000"/>
                </a:solidFill>
                <a:latin typeface="Trebuchet MS"/>
                <a:ea typeface="Trebuchet MS"/>
                <a:cs typeface="Trebuchet MS"/>
                <a:sym typeface="Trebuchet MS"/>
              </a:rPr>
              <a:t> </a:t>
            </a:r>
            <a:r>
              <a:rPr lang="en" sz="2200" b="0" dirty="0">
                <a:solidFill>
                  <a:srgbClr val="000000"/>
                </a:solidFill>
                <a:latin typeface="Trebuchet MS"/>
                <a:ea typeface="Trebuchet MS"/>
                <a:cs typeface="Trebuchet MS"/>
                <a:sym typeface="Trebuchet MS"/>
              </a:rPr>
              <a:t>refers to </a:t>
            </a:r>
            <a:r>
              <a:rPr lang="en-US" sz="2200" b="0" dirty="0" smtClean="0">
                <a:solidFill>
                  <a:srgbClr val="000000"/>
                </a:solidFill>
                <a:latin typeface="Trebuchet MS"/>
                <a:ea typeface="Trebuchet MS"/>
                <a:cs typeface="Trebuchet MS"/>
                <a:sym typeface="Trebuchet MS"/>
              </a:rPr>
              <a:t>works </a:t>
            </a:r>
            <a:r>
              <a:rPr lang="en" sz="2200" b="0" dirty="0" smtClean="0">
                <a:solidFill>
                  <a:srgbClr val="000000"/>
                </a:solidFill>
                <a:latin typeface="Trebuchet MS"/>
                <a:ea typeface="Trebuchet MS"/>
                <a:cs typeface="Trebuchet MS"/>
                <a:sym typeface="Trebuchet MS"/>
              </a:rPr>
              <a:t>that</a:t>
            </a:r>
            <a:r>
              <a:rPr lang="en" sz="2200" b="0" dirty="0">
                <a:solidFill>
                  <a:srgbClr val="000000"/>
                </a:solidFill>
                <a:latin typeface="Trebuchet MS"/>
                <a:ea typeface="Trebuchet MS"/>
                <a:cs typeface="Trebuchet MS"/>
                <a:sym typeface="Trebuchet MS"/>
              </a:rPr>
              <a:t>, </a:t>
            </a:r>
            <a:endParaRPr lang="en-US" sz="2200" b="0" dirty="0" smtClean="0">
              <a:solidFill>
                <a:srgbClr val="000000"/>
              </a:solidFill>
              <a:latin typeface="Trebuchet MS"/>
              <a:ea typeface="Trebuchet MS"/>
              <a:cs typeface="Trebuchet MS"/>
              <a:sym typeface="Trebuchet MS"/>
            </a:endParaRPr>
          </a:p>
          <a:p>
            <a:pPr marL="0" marR="0" indent="0" algn="ctr" rtl="0">
              <a:lnSpc>
                <a:spcPct val="100000"/>
              </a:lnSpc>
              <a:spcBef>
                <a:spcPts val="0"/>
              </a:spcBef>
              <a:spcAft>
                <a:spcPts val="0"/>
              </a:spcAft>
              <a:buNone/>
            </a:pPr>
            <a:r>
              <a:rPr lang="en" sz="2200" dirty="0" smtClean="0">
                <a:solidFill>
                  <a:srgbClr val="000000"/>
                </a:solidFill>
                <a:latin typeface="Trebuchet MS"/>
                <a:ea typeface="Trebuchet MS"/>
                <a:cs typeface="Trebuchet MS"/>
                <a:sym typeface="Trebuchet MS"/>
              </a:rPr>
              <a:t>regardless </a:t>
            </a:r>
            <a:r>
              <a:rPr lang="en" sz="2200" dirty="0">
                <a:solidFill>
                  <a:srgbClr val="000000"/>
                </a:solidFill>
                <a:latin typeface="Trebuchet MS"/>
                <a:ea typeface="Trebuchet MS"/>
                <a:cs typeface="Trebuchet MS"/>
                <a:sym typeface="Trebuchet MS"/>
              </a:rPr>
              <a:t>of where else they appear, </a:t>
            </a:r>
            <a:endParaRPr lang="en-US" sz="2200" dirty="0" smtClean="0">
              <a:solidFill>
                <a:srgbClr val="000000"/>
              </a:solidFill>
              <a:latin typeface="Trebuchet MS"/>
              <a:ea typeface="Trebuchet MS"/>
              <a:cs typeface="Trebuchet MS"/>
              <a:sym typeface="Trebuchet MS"/>
            </a:endParaRPr>
          </a:p>
          <a:p>
            <a:pPr marL="0" marR="0" indent="0" algn="ctr" rtl="0">
              <a:lnSpc>
                <a:spcPct val="100000"/>
              </a:lnSpc>
              <a:spcBef>
                <a:spcPts val="0"/>
              </a:spcBef>
              <a:spcAft>
                <a:spcPts val="0"/>
              </a:spcAft>
              <a:buNone/>
            </a:pPr>
            <a:r>
              <a:rPr lang="en" sz="2200" dirty="0" smtClean="0">
                <a:solidFill>
                  <a:srgbClr val="000000"/>
                </a:solidFill>
                <a:latin typeface="Trebuchet MS"/>
                <a:ea typeface="Trebuchet MS"/>
                <a:cs typeface="Trebuchet MS"/>
                <a:sym typeface="Trebuchet MS"/>
              </a:rPr>
              <a:t>are </a:t>
            </a:r>
            <a:r>
              <a:rPr lang="en" sz="2200" dirty="0">
                <a:solidFill>
                  <a:srgbClr val="000000"/>
                </a:solidFill>
                <a:latin typeface="Trebuchet MS"/>
                <a:ea typeface="Trebuchet MS"/>
                <a:cs typeface="Trebuchet MS"/>
                <a:sym typeface="Trebuchet MS"/>
              </a:rPr>
              <a:t>made available </a:t>
            </a:r>
            <a:r>
              <a:rPr lang="en-US" sz="2200" dirty="0" smtClean="0">
                <a:solidFill>
                  <a:srgbClr val="000000"/>
                </a:solidFill>
                <a:latin typeface="Trebuchet MS"/>
                <a:ea typeface="Trebuchet MS"/>
                <a:cs typeface="Trebuchet MS"/>
                <a:sym typeface="Trebuchet MS"/>
              </a:rPr>
              <a:t>online</a:t>
            </a:r>
            <a:r>
              <a:rPr lang="en" sz="2200" dirty="0">
                <a:solidFill>
                  <a:srgbClr val="000000"/>
                </a:solidFill>
                <a:latin typeface="Trebuchet MS"/>
                <a:ea typeface="Trebuchet MS"/>
                <a:cs typeface="Trebuchet MS"/>
                <a:sym typeface="Trebuchet MS"/>
              </a:rPr>
              <a:t> </a:t>
            </a:r>
            <a:r>
              <a:rPr lang="en" sz="2200" dirty="0" smtClean="0">
                <a:solidFill>
                  <a:srgbClr val="000000"/>
                </a:solidFill>
                <a:latin typeface="Trebuchet MS"/>
                <a:ea typeface="Trebuchet MS"/>
                <a:cs typeface="Trebuchet MS"/>
                <a:sym typeface="Trebuchet MS"/>
              </a:rPr>
              <a:t>in </a:t>
            </a:r>
            <a:r>
              <a:rPr lang="en" sz="2200" dirty="0">
                <a:solidFill>
                  <a:srgbClr val="000000"/>
                </a:solidFill>
                <a:latin typeface="Trebuchet MS"/>
                <a:ea typeface="Trebuchet MS"/>
                <a:cs typeface="Trebuchet MS"/>
                <a:sym typeface="Trebuchet MS"/>
              </a:rPr>
              <a:t>an </a:t>
            </a:r>
            <a:r>
              <a:rPr lang="en-US" sz="2200" dirty="0" smtClean="0">
                <a:solidFill>
                  <a:srgbClr val="000000"/>
                </a:solidFill>
                <a:latin typeface="Trebuchet MS"/>
                <a:ea typeface="Trebuchet MS"/>
                <a:cs typeface="Trebuchet MS"/>
                <a:sym typeface="Trebuchet MS"/>
              </a:rPr>
              <a:t>OA </a:t>
            </a:r>
            <a:r>
              <a:rPr lang="en" sz="2200" dirty="0" smtClean="0">
                <a:solidFill>
                  <a:srgbClr val="000000"/>
                </a:solidFill>
                <a:latin typeface="Trebuchet MS"/>
                <a:ea typeface="Trebuchet MS"/>
                <a:cs typeface="Trebuchet MS"/>
                <a:sym typeface="Trebuchet MS"/>
              </a:rPr>
              <a:t>repository</a:t>
            </a:r>
            <a:r>
              <a:rPr lang="en" sz="2200" dirty="0">
                <a:solidFill>
                  <a:srgbClr val="000000"/>
                </a:solidFill>
                <a:latin typeface="Trebuchet MS"/>
                <a:ea typeface="Trebuchet MS"/>
                <a:cs typeface="Trebuchet MS"/>
                <a:sym typeface="Trebuchet MS"/>
              </a:rPr>
              <a:t> </a:t>
            </a:r>
            <a:endParaRPr lang="en-US" sz="2200" dirty="0" smtClean="0">
              <a:solidFill>
                <a:srgbClr val="000000"/>
              </a:solidFill>
              <a:latin typeface="Trebuchet MS"/>
              <a:ea typeface="Trebuchet MS"/>
              <a:cs typeface="Trebuchet MS"/>
              <a:sym typeface="Trebuchet MS"/>
            </a:endParaRPr>
          </a:p>
          <a:p>
            <a:pPr marL="0" marR="0" indent="0" algn="ctr" rtl="0">
              <a:lnSpc>
                <a:spcPct val="100000"/>
              </a:lnSpc>
              <a:spcBef>
                <a:spcPts val="0"/>
              </a:spcBef>
              <a:spcAft>
                <a:spcPts val="0"/>
              </a:spcAft>
              <a:buNone/>
            </a:pPr>
            <a:r>
              <a:rPr lang="en" sz="2200" dirty="0" smtClean="0">
                <a:solidFill>
                  <a:srgbClr val="000000"/>
                </a:solidFill>
                <a:latin typeface="Trebuchet MS"/>
                <a:ea typeface="Trebuchet MS"/>
                <a:cs typeface="Trebuchet MS"/>
                <a:sym typeface="Trebuchet MS"/>
              </a:rPr>
              <a:t>committed </a:t>
            </a:r>
            <a:r>
              <a:rPr lang="en" sz="2200" dirty="0">
                <a:solidFill>
                  <a:srgbClr val="000000"/>
                </a:solidFill>
                <a:latin typeface="Trebuchet MS"/>
                <a:ea typeface="Trebuchet MS"/>
                <a:cs typeface="Trebuchet MS"/>
                <a:sym typeface="Trebuchet MS"/>
              </a:rPr>
              <a:t>to long-term preservation</a:t>
            </a:r>
            <a:r>
              <a:rPr lang="en" sz="2200" dirty="0" smtClean="0">
                <a:solidFill>
                  <a:srgbClr val="000000"/>
                </a:solidFill>
                <a:latin typeface="Trebuchet MS"/>
                <a:ea typeface="Trebuchet MS"/>
                <a:cs typeface="Trebuchet MS"/>
                <a:sym typeface="Trebuchet MS"/>
              </a:rPr>
              <a:t>.</a:t>
            </a:r>
            <a:endParaRPr lang="en-US" sz="2200" dirty="0" smtClean="0">
              <a:solidFill>
                <a:srgbClr val="000000"/>
              </a:solidFill>
              <a:latin typeface="Trebuchet MS"/>
              <a:ea typeface="Trebuchet MS"/>
              <a:cs typeface="Trebuchet MS"/>
              <a:sym typeface="Trebuchet MS"/>
            </a:endParaRPr>
          </a:p>
          <a:p>
            <a:pPr marL="0" marR="0" indent="0" algn="ctr" rtl="0">
              <a:lnSpc>
                <a:spcPct val="100000"/>
              </a:lnSpc>
              <a:spcBef>
                <a:spcPts val="0"/>
              </a:spcBef>
              <a:spcAft>
                <a:spcPts val="0"/>
              </a:spcAft>
              <a:buNone/>
            </a:pPr>
            <a:r>
              <a:rPr lang="en-US" sz="2200" dirty="0" smtClean="0">
                <a:solidFill>
                  <a:srgbClr val="000000"/>
                </a:solidFill>
                <a:latin typeface="Trebuchet MS"/>
                <a:ea typeface="Trebuchet MS"/>
                <a:cs typeface="Trebuchet MS"/>
                <a:sym typeface="Trebuchet MS"/>
              </a:rPr>
              <a:t> </a:t>
            </a:r>
          </a:p>
          <a:p>
            <a:pPr lvl="0" algn="ctr"/>
            <a:r>
              <a:rPr lang="en-US" sz="2200" dirty="0" smtClean="0">
                <a:latin typeface="Trebuchet MS"/>
                <a:ea typeface="Trebuchet MS"/>
                <a:cs typeface="Trebuchet MS"/>
                <a:sym typeface="Trebuchet MS"/>
              </a:rPr>
              <a:t> Journals are called “green” if they permit authors </a:t>
            </a:r>
          </a:p>
          <a:p>
            <a:pPr lvl="0" algn="ctr"/>
            <a:r>
              <a:rPr lang="en-US" sz="2200" dirty="0" smtClean="0">
                <a:latin typeface="Trebuchet MS"/>
                <a:ea typeface="Trebuchet MS"/>
                <a:cs typeface="Trebuchet MS"/>
                <a:sym typeface="Trebuchet MS"/>
              </a:rPr>
              <a:t>to self-archive their articles in OA repositories.</a:t>
            </a:r>
            <a:endParaRPr lang="en-US" sz="2200" b="1" dirty="0" smtClean="0">
              <a:latin typeface="Trebuchet MS"/>
              <a:ea typeface="Trebuchet MS"/>
              <a:cs typeface="Trebuchet MS"/>
              <a:sym typeface="Trebuchet MS"/>
            </a:endParaRPr>
          </a:p>
          <a:p>
            <a:pPr lvl="0" algn="ctr"/>
            <a:r>
              <a:rPr lang="en-US" sz="2200" b="1" dirty="0" smtClean="0">
                <a:latin typeface="Trebuchet MS"/>
                <a:ea typeface="Trebuchet MS"/>
                <a:cs typeface="Trebuchet MS"/>
                <a:sym typeface="Trebuchet MS"/>
              </a:rPr>
              <a:t>Most journals do allow self-archiving,</a:t>
            </a:r>
          </a:p>
          <a:p>
            <a:pPr lvl="0" algn="ctr"/>
            <a:r>
              <a:rPr lang="en-US" sz="2200" b="1" dirty="0" smtClean="0">
                <a:latin typeface="Trebuchet MS"/>
                <a:ea typeface="Trebuchet MS"/>
                <a:cs typeface="Trebuchet MS"/>
                <a:sym typeface="Trebuchet MS"/>
              </a:rPr>
              <a:t>but most authors don’t know that!</a:t>
            </a:r>
          </a:p>
          <a:p>
            <a:pPr lvl="0" algn="ctr"/>
            <a:endParaRPr lang="en-US" sz="2200" dirty="0" smtClean="0">
              <a:latin typeface="Trebuchet MS"/>
              <a:ea typeface="Trebuchet MS"/>
              <a:cs typeface="Trebuchet MS"/>
              <a:sym typeface="Trebuchet MS"/>
            </a:endParaRPr>
          </a:p>
          <a:p>
            <a:pPr lvl="0" algn="ctr"/>
            <a:r>
              <a:rPr lang="en-US" sz="2200" dirty="0" smtClean="0">
                <a:latin typeface="Trebuchet MS"/>
                <a:ea typeface="Trebuchet MS"/>
                <a:cs typeface="Trebuchet MS"/>
                <a:sym typeface="Trebuchet MS"/>
              </a:rPr>
              <a:t>More about green OA later…</a:t>
            </a:r>
            <a:endParaRPr lang="en-US" sz="2200" dirty="0" smtClean="0">
              <a:latin typeface="Trebuchet MS"/>
              <a:cs typeface="Trebuchet MS"/>
            </a:endParaRPr>
          </a:p>
          <a:p>
            <a:pPr marL="0" marR="0" indent="0" algn="ctr" rtl="0">
              <a:lnSpc>
                <a:spcPct val="100000"/>
              </a:lnSpc>
              <a:spcBef>
                <a:spcPts val="0"/>
              </a:spcBef>
              <a:spcAft>
                <a:spcPts val="0"/>
              </a:spcAft>
              <a:buNone/>
            </a:pPr>
            <a:endParaRPr lang="en" sz="2200" dirty="0">
              <a:solidFill>
                <a:srgbClr val="000000"/>
              </a:solidFill>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292" y="120828"/>
            <a:ext cx="3980072" cy="1990036"/>
          </a:xfrm>
          <a:prstGeom prst="rect">
            <a:avLst/>
          </a:prstGeom>
        </p:spPr>
      </p:pic>
      <p:sp>
        <p:nvSpPr>
          <p:cNvPr id="6" name="Shape 47"/>
          <p:cNvSpPr txBox="1"/>
          <p:nvPr/>
        </p:nvSpPr>
        <p:spPr>
          <a:xfrm>
            <a:off x="346597" y="1193078"/>
            <a:ext cx="8450806" cy="4148357"/>
          </a:xfrm>
          <a:prstGeom prst="rect">
            <a:avLst/>
          </a:prstGeom>
        </p:spPr>
        <p:txBody>
          <a:bodyPr lIns="38100" tIns="38100" rIns="38100" bIns="38100" anchor="t" anchorCtr="0">
            <a:noAutofit/>
          </a:bodyPr>
          <a:lstStyle/>
          <a:p>
            <a:pPr marR="0" algn="ctr" rtl="0">
              <a:lnSpc>
                <a:spcPct val="100000"/>
              </a:lnSpc>
              <a:spcBef>
                <a:spcPts val="0"/>
              </a:spcBef>
              <a:spcAft>
                <a:spcPts val="0"/>
              </a:spcAft>
              <a:buNone/>
            </a:pPr>
            <a:endParaRPr lang="en-US" sz="2400" b="1" dirty="0" smtClean="0">
              <a:solidFill>
                <a:srgbClr val="000000"/>
              </a:solidFill>
              <a:latin typeface="Trebuchet MS"/>
              <a:ea typeface="Trebuchet MS"/>
              <a:cs typeface="Trebuchet MS"/>
              <a:sym typeface="Trebuchet MS"/>
            </a:endParaRPr>
          </a:p>
          <a:p>
            <a:pPr marR="0" algn="ctr" rtl="0">
              <a:lnSpc>
                <a:spcPct val="100000"/>
              </a:lnSpc>
              <a:spcBef>
                <a:spcPts val="0"/>
              </a:spcBef>
              <a:spcAft>
                <a:spcPts val="0"/>
              </a:spcAft>
              <a:buNone/>
            </a:pPr>
            <a:endParaRPr lang="en-US" sz="2400" b="1" dirty="0" smtClean="0">
              <a:solidFill>
                <a:srgbClr val="000000"/>
              </a:solidFill>
              <a:latin typeface="Trebuchet MS"/>
              <a:ea typeface="Trebuchet MS"/>
              <a:cs typeface="Trebuchet MS"/>
              <a:sym typeface="Trebuchet MS"/>
            </a:endParaRPr>
          </a:p>
          <a:p>
            <a:pPr marR="0" algn="ctr" rtl="0">
              <a:lnSpc>
                <a:spcPct val="100000"/>
              </a:lnSpc>
              <a:spcBef>
                <a:spcPts val="0"/>
              </a:spcBef>
              <a:spcAft>
                <a:spcPts val="0"/>
              </a:spcAft>
              <a:buNone/>
            </a:pPr>
            <a:endParaRPr lang="en-US" sz="2400" b="1" dirty="0" smtClean="0">
              <a:solidFill>
                <a:srgbClr val="000000"/>
              </a:solidFill>
              <a:latin typeface="Trebuchet MS"/>
              <a:ea typeface="Trebuchet MS"/>
              <a:cs typeface="Trebuchet MS"/>
              <a:sym typeface="Trebuchet MS"/>
            </a:endParaRPr>
          </a:p>
          <a:p>
            <a:pPr marR="0" algn="ctr" rtl="0">
              <a:lnSpc>
                <a:spcPct val="100000"/>
              </a:lnSpc>
              <a:spcBef>
                <a:spcPts val="0"/>
              </a:spcBef>
              <a:spcAft>
                <a:spcPts val="0"/>
              </a:spcAft>
              <a:buNone/>
            </a:pPr>
            <a:r>
              <a:rPr lang="en-US" sz="2200" b="1" dirty="0" smtClean="0">
                <a:solidFill>
                  <a:srgbClr val="000000"/>
                </a:solidFill>
                <a:latin typeface="Trebuchet MS"/>
                <a:ea typeface="Trebuchet MS"/>
                <a:cs typeface="Trebuchet MS"/>
                <a:sym typeface="Trebuchet MS"/>
              </a:rPr>
              <a:t>Co-Sponsors for Information Intervention #1</a:t>
            </a:r>
            <a:endParaRPr lang="en-US" sz="2200" b="1" dirty="0">
              <a:latin typeface="Trebuchet MS"/>
              <a:ea typeface="Trebuchet MS"/>
              <a:cs typeface="Trebuchet MS"/>
              <a:sym typeface="Trebuchet MS"/>
            </a:endParaRPr>
          </a:p>
          <a:p>
            <a:pPr marR="0" algn="ctr" rtl="0">
              <a:lnSpc>
                <a:spcPct val="100000"/>
              </a:lnSpc>
              <a:spcBef>
                <a:spcPts val="0"/>
              </a:spcBef>
              <a:spcAft>
                <a:spcPts val="0"/>
              </a:spcAft>
              <a:buNone/>
            </a:pPr>
            <a:r>
              <a:rPr lang="en-US" sz="2200" dirty="0" smtClean="0">
                <a:solidFill>
                  <a:srgbClr val="000000"/>
                </a:solidFill>
                <a:latin typeface="Trebuchet MS"/>
                <a:ea typeface="Trebuchet MS"/>
                <a:cs typeface="Trebuchet MS"/>
                <a:sym typeface="Trebuchet MS"/>
              </a:rPr>
              <a:t>LACUNY Scholarly Communications Roundtable</a:t>
            </a:r>
            <a:endParaRPr lang="en-US" sz="2200" dirty="0">
              <a:latin typeface="Trebuchet MS"/>
              <a:ea typeface="Trebuchet MS"/>
              <a:cs typeface="Trebuchet MS"/>
              <a:sym typeface="Trebuchet MS"/>
            </a:endParaRPr>
          </a:p>
          <a:p>
            <a:pPr marR="0" algn="ctr" rtl="0">
              <a:lnSpc>
                <a:spcPct val="100000"/>
              </a:lnSpc>
              <a:spcBef>
                <a:spcPts val="0"/>
              </a:spcBef>
              <a:spcAft>
                <a:spcPts val="0"/>
              </a:spcAft>
              <a:buNone/>
            </a:pPr>
            <a:r>
              <a:rPr lang="en-US" sz="2200" dirty="0" smtClean="0">
                <a:solidFill>
                  <a:srgbClr val="000000"/>
                </a:solidFill>
                <a:latin typeface="Trebuchet MS"/>
                <a:ea typeface="Trebuchet MS"/>
                <a:cs typeface="Trebuchet MS"/>
                <a:sym typeface="Trebuchet MS"/>
              </a:rPr>
              <a:t>Just Publics @ 365</a:t>
            </a:r>
          </a:p>
          <a:p>
            <a:pPr marR="0" algn="ctr" rtl="0">
              <a:lnSpc>
                <a:spcPct val="100000"/>
              </a:lnSpc>
              <a:spcBef>
                <a:spcPts val="0"/>
              </a:spcBef>
              <a:spcAft>
                <a:spcPts val="0"/>
              </a:spcAft>
              <a:buNone/>
            </a:pPr>
            <a:endParaRPr lang="en-US" sz="2200" dirty="0">
              <a:latin typeface="Trebuchet MS"/>
              <a:ea typeface="Trebuchet MS"/>
              <a:cs typeface="Trebuchet MS"/>
              <a:sym typeface="Trebuchet MS"/>
            </a:endParaRPr>
          </a:p>
          <a:p>
            <a:pPr marR="0" algn="ctr" rtl="0">
              <a:lnSpc>
                <a:spcPct val="100000"/>
              </a:lnSpc>
              <a:spcBef>
                <a:spcPts val="0"/>
              </a:spcBef>
              <a:spcAft>
                <a:spcPts val="0"/>
              </a:spcAft>
              <a:buNone/>
            </a:pPr>
            <a:r>
              <a:rPr lang="en-US" sz="2200" b="1" dirty="0" smtClean="0">
                <a:solidFill>
                  <a:srgbClr val="000000"/>
                </a:solidFill>
                <a:latin typeface="Trebuchet MS"/>
                <a:ea typeface="Trebuchet MS"/>
                <a:cs typeface="Trebuchet MS"/>
                <a:sym typeface="Trebuchet MS"/>
              </a:rPr>
              <a:t>Upcoming Information Interventions: </a:t>
            </a:r>
          </a:p>
          <a:p>
            <a:pPr marR="0" algn="ctr" rtl="0">
              <a:lnSpc>
                <a:spcPct val="100000"/>
              </a:lnSpc>
              <a:spcBef>
                <a:spcPts val="0"/>
              </a:spcBef>
              <a:spcAft>
                <a:spcPts val="0"/>
              </a:spcAft>
              <a:buNone/>
            </a:pPr>
            <a:r>
              <a:rPr lang="en-US" sz="2200" dirty="0" smtClean="0">
                <a:solidFill>
                  <a:srgbClr val="000000"/>
                </a:solidFill>
                <a:latin typeface="Trebuchet MS"/>
                <a:ea typeface="Trebuchet MS"/>
                <a:cs typeface="Trebuchet MS"/>
                <a:sym typeface="Trebuchet MS"/>
              </a:rPr>
              <a:t>Predatory Publishers &amp; Conferences (11/15)</a:t>
            </a:r>
          </a:p>
          <a:p>
            <a:pPr marR="0" algn="ctr" rtl="0">
              <a:lnSpc>
                <a:spcPct val="100000"/>
              </a:lnSpc>
              <a:spcBef>
                <a:spcPts val="0"/>
              </a:spcBef>
              <a:spcAft>
                <a:spcPts val="0"/>
              </a:spcAft>
              <a:buNone/>
            </a:pPr>
            <a:r>
              <a:rPr lang="en-US" sz="2200" dirty="0" smtClean="0">
                <a:latin typeface="Trebuchet MS"/>
                <a:ea typeface="Trebuchet MS"/>
                <a:cs typeface="Trebuchet MS"/>
                <a:sym typeface="Trebuchet MS"/>
              </a:rPr>
              <a:t>Open Educational Resources (Spring)</a:t>
            </a:r>
          </a:p>
          <a:p>
            <a:pPr marR="0" algn="ctr" rtl="0">
              <a:lnSpc>
                <a:spcPct val="100000"/>
              </a:lnSpc>
              <a:spcBef>
                <a:spcPts val="0"/>
              </a:spcBef>
              <a:spcAft>
                <a:spcPts val="0"/>
              </a:spcAft>
              <a:buNone/>
            </a:pPr>
            <a:r>
              <a:rPr lang="en-US" sz="2200" dirty="0" smtClean="0">
                <a:latin typeface="Trebuchet MS"/>
                <a:ea typeface="Trebuchet MS"/>
                <a:cs typeface="Trebuchet MS"/>
                <a:sym typeface="Trebuchet MS"/>
              </a:rPr>
              <a:t>Open Access and Dissertations (Spring)</a:t>
            </a:r>
            <a:endParaRPr lang="en-US" sz="2200" dirty="0" smtClean="0">
              <a:solidFill>
                <a:srgbClr val="000000"/>
              </a:solidFill>
              <a:latin typeface="Trebuchet MS"/>
              <a:ea typeface="Trebuchet MS"/>
              <a:cs typeface="Trebuchet MS"/>
              <a:sym typeface="Trebuchet M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2018" y="5417246"/>
            <a:ext cx="2719987" cy="115712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598" y="5476558"/>
            <a:ext cx="4526486" cy="1095704"/>
          </a:xfrm>
          <a:prstGeom prst="rect">
            <a:avLst/>
          </a:prstGeom>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p:nvPr/>
        </p:nvSpPr>
        <p:spPr>
          <a:xfrm>
            <a:off x="0" y="0"/>
            <a:ext cx="9144000" cy="6858000"/>
          </a:xfrm>
          <a:prstGeom prst="rect">
            <a:avLst/>
          </a:prstGeom>
          <a:blipFill>
            <a:blip r:embed="rId3"/>
            <a:stretch>
              <a:fillRect/>
            </a:stretch>
          </a:blipFill>
        </p:spPr>
      </p:sp>
      <p:sp>
        <p:nvSpPr>
          <p:cNvPr id="5" name="Shape 47"/>
          <p:cNvSpPr txBox="1"/>
          <p:nvPr/>
        </p:nvSpPr>
        <p:spPr>
          <a:xfrm>
            <a:off x="346597" y="247299"/>
            <a:ext cx="8450806" cy="5404201"/>
          </a:xfrm>
          <a:prstGeom prst="rect">
            <a:avLst/>
          </a:prstGeom>
        </p:spPr>
        <p:txBody>
          <a:bodyPr lIns="38100" tIns="38100" rIns="38100" bIns="38100" anchor="t" anchorCtr="0">
            <a:noAutofit/>
          </a:bodyPr>
          <a:lstStyle/>
          <a:p>
            <a:r>
              <a:rPr lang="en-US" sz="3600" b="1" dirty="0" smtClean="0">
                <a:latin typeface="Trebuchet MS"/>
                <a:ea typeface="Trebuchet MS"/>
                <a:cs typeface="Trebuchet MS"/>
                <a:sym typeface="Trebuchet MS"/>
              </a:rPr>
              <a:t>Finding OA Materials</a:t>
            </a:r>
          </a:p>
          <a:p>
            <a:endParaRPr lang="en-US" sz="2200" dirty="0" smtClean="0">
              <a:latin typeface="Trebuchet MS"/>
              <a:ea typeface="Trebuchet MS"/>
              <a:cs typeface="Trebuchet MS"/>
              <a:sym typeface="Trebuchet MS"/>
            </a:endParaRPr>
          </a:p>
          <a:p>
            <a:pPr marL="566737" indent="-342900">
              <a:buFont typeface="Wingdings" pitchFamily="2" charset="2"/>
              <a:buChar char="§"/>
            </a:pPr>
            <a:r>
              <a:rPr lang="en-US" sz="2200" dirty="0" smtClean="0">
                <a:latin typeface="Trebuchet MS"/>
                <a:ea typeface="Trebuchet MS"/>
                <a:cs typeface="Trebuchet MS"/>
                <a:sym typeface="Trebuchet MS"/>
              </a:rPr>
              <a:t>OA materials are available at no cost online, either on an </a:t>
            </a:r>
            <a:br>
              <a:rPr lang="en-US" sz="2200" dirty="0" smtClean="0">
                <a:latin typeface="Trebuchet MS"/>
                <a:ea typeface="Trebuchet MS"/>
                <a:cs typeface="Trebuchet MS"/>
                <a:sym typeface="Trebuchet MS"/>
              </a:rPr>
            </a:br>
            <a:r>
              <a:rPr lang="en-US" sz="2200" dirty="0" smtClean="0">
                <a:latin typeface="Trebuchet MS"/>
                <a:ea typeface="Trebuchet MS"/>
                <a:cs typeface="Trebuchet MS"/>
                <a:sym typeface="Trebuchet MS"/>
              </a:rPr>
              <a:t>OA journal site or in some kind of OA repository.</a:t>
            </a:r>
            <a:br>
              <a:rPr lang="en-US" sz="2200" dirty="0" smtClean="0">
                <a:latin typeface="Trebuchet MS"/>
                <a:ea typeface="Trebuchet MS"/>
                <a:cs typeface="Trebuchet MS"/>
                <a:sym typeface="Trebuchet MS"/>
              </a:rPr>
            </a:br>
            <a:r>
              <a:rPr lang="en-US" sz="2200" dirty="0" smtClean="0">
                <a:latin typeface="Trebuchet MS"/>
                <a:ea typeface="Trebuchet MS"/>
                <a:cs typeface="Trebuchet MS"/>
                <a:sym typeface="Trebuchet MS"/>
              </a:rPr>
              <a:t> </a:t>
            </a:r>
          </a:p>
          <a:p>
            <a:pPr marL="566737" indent="-342900">
              <a:buFont typeface="Wingdings" pitchFamily="2" charset="2"/>
              <a:buChar char="§"/>
            </a:pPr>
            <a:r>
              <a:rPr lang="en-US" sz="2200" dirty="0" smtClean="0">
                <a:latin typeface="Trebuchet MS"/>
                <a:ea typeface="Trebuchet MS"/>
                <a:cs typeface="Trebuchet MS"/>
                <a:sym typeface="Trebuchet MS"/>
              </a:rPr>
              <a:t>Therefore, OA materials are easily findable via Google, </a:t>
            </a:r>
            <a:br>
              <a:rPr lang="en-US" sz="2200" dirty="0" smtClean="0">
                <a:latin typeface="Trebuchet MS"/>
                <a:ea typeface="Trebuchet MS"/>
                <a:cs typeface="Trebuchet MS"/>
                <a:sym typeface="Trebuchet MS"/>
              </a:rPr>
            </a:br>
            <a:r>
              <a:rPr lang="en-US" sz="2200" dirty="0" smtClean="0">
                <a:latin typeface="Trebuchet MS"/>
                <a:ea typeface="Trebuchet MS"/>
                <a:cs typeface="Trebuchet MS"/>
                <a:sym typeface="Trebuchet MS"/>
              </a:rPr>
              <a:t>Google Scholar, and other web search tools. </a:t>
            </a:r>
            <a:br>
              <a:rPr lang="en-US" sz="2200" dirty="0" smtClean="0">
                <a:latin typeface="Trebuchet MS"/>
                <a:ea typeface="Trebuchet MS"/>
                <a:cs typeface="Trebuchet MS"/>
                <a:sym typeface="Trebuchet MS"/>
              </a:rPr>
            </a:br>
            <a:endParaRPr lang="en-US" sz="2200" dirty="0" smtClean="0">
              <a:latin typeface="Trebuchet MS"/>
              <a:ea typeface="Trebuchet MS"/>
              <a:cs typeface="Trebuchet MS"/>
              <a:sym typeface="Trebuchet MS"/>
            </a:endParaRPr>
          </a:p>
          <a:p>
            <a:pPr marL="566737" indent="-342900">
              <a:buFont typeface="Wingdings" pitchFamily="2" charset="2"/>
              <a:buChar char="§"/>
            </a:pPr>
            <a:r>
              <a:rPr lang="en-US" sz="2200" dirty="0" smtClean="0">
                <a:latin typeface="Trebuchet MS"/>
                <a:ea typeface="Trebuchet MS"/>
                <a:cs typeface="Trebuchet MS"/>
                <a:sym typeface="Trebuchet MS"/>
              </a:rPr>
              <a:t>In addition, library databases index many OA journals. </a:t>
            </a:r>
            <a:br>
              <a:rPr lang="en-US" sz="2200" dirty="0" smtClean="0">
                <a:latin typeface="Trebuchet MS"/>
                <a:ea typeface="Trebuchet MS"/>
                <a:cs typeface="Trebuchet MS"/>
                <a:sym typeface="Trebuchet MS"/>
              </a:rPr>
            </a:br>
            <a:r>
              <a:rPr lang="en-US" sz="2200" dirty="0" smtClean="0">
                <a:latin typeface="Trebuchet MS"/>
                <a:ea typeface="Trebuchet MS"/>
                <a:cs typeface="Trebuchet MS"/>
                <a:sym typeface="Trebuchet MS"/>
              </a:rPr>
              <a:t>(Of course they do!) </a:t>
            </a:r>
            <a:br>
              <a:rPr lang="en-US" sz="2200" dirty="0" smtClean="0">
                <a:latin typeface="Trebuchet MS"/>
                <a:ea typeface="Trebuchet MS"/>
                <a:cs typeface="Trebuchet MS"/>
                <a:sym typeface="Trebuchet MS"/>
              </a:rPr>
            </a:br>
            <a:endParaRPr lang="en-US" sz="2200" dirty="0" smtClean="0">
              <a:latin typeface="Trebuchet MS"/>
              <a:ea typeface="Trebuchet MS"/>
              <a:cs typeface="Trebuchet MS"/>
              <a:sym typeface="Trebuchet MS"/>
            </a:endParaRPr>
          </a:p>
          <a:p>
            <a:pPr marL="566737" indent="-342900">
              <a:buFont typeface="Wingdings" pitchFamily="2" charset="2"/>
              <a:buChar char="§"/>
            </a:pPr>
            <a:r>
              <a:rPr lang="en-US" sz="2200" b="1" dirty="0" smtClean="0">
                <a:latin typeface="Trebuchet MS"/>
                <a:ea typeface="Trebuchet MS"/>
                <a:cs typeface="Trebuchet MS"/>
                <a:sym typeface="Trebuchet MS"/>
              </a:rPr>
              <a:t>Upshot: </a:t>
            </a:r>
            <a:r>
              <a:rPr lang="en-US" sz="2200" dirty="0" smtClean="0">
                <a:latin typeface="Trebuchet MS"/>
                <a:ea typeface="Trebuchet MS"/>
                <a:cs typeface="Trebuchet MS"/>
                <a:sym typeface="Trebuchet MS"/>
              </a:rPr>
              <a:t>You will find OA materials naturally when you do research.</a:t>
            </a:r>
            <a:endParaRPr lang="en" sz="2200" b="0" dirty="0">
              <a:solidFill>
                <a:srgbClr val="000000"/>
              </a:solidFill>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0" y="0"/>
            <a:ext cx="9144000" cy="6858000"/>
          </a:xfrm>
          <a:prstGeom prst="rect">
            <a:avLst/>
          </a:prstGeom>
          <a:blipFill>
            <a:blip r:embed="rId3"/>
            <a:stretch>
              <a:fillRect/>
            </a:stretch>
          </a:blipFill>
        </p:spPr>
      </p:sp>
      <p:sp>
        <p:nvSpPr>
          <p:cNvPr id="188" name="Shape 188"/>
          <p:cNvSpPr txBox="1"/>
          <p:nvPr/>
        </p:nvSpPr>
        <p:spPr>
          <a:xfrm>
            <a:off x="342900" y="247299"/>
            <a:ext cx="8458200" cy="5140215"/>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Who Benefits from OA?</a:t>
            </a:r>
          </a:p>
          <a:p>
            <a:pPr marL="800100" lvl="1"/>
            <a:endParaRPr lang="en-US" sz="2200" b="1" dirty="0" smtClean="0">
              <a:latin typeface="Trebuchet MS"/>
              <a:ea typeface="Trebuchet MS"/>
              <a:cs typeface="Trebuchet MS"/>
              <a:sym typeface="Trebuchet MS"/>
            </a:endParaRPr>
          </a:p>
          <a:p>
            <a:pPr>
              <a:lnSpc>
                <a:spcPct val="95000"/>
              </a:lnSpc>
            </a:pPr>
            <a:r>
              <a:rPr lang="en-US" sz="2400" b="1" dirty="0" smtClean="0">
                <a:latin typeface="Trebuchet MS"/>
                <a:cs typeface="Trebuchet MS"/>
              </a:rPr>
              <a:t>Readers:</a:t>
            </a:r>
            <a:endParaRPr lang="en-US" sz="2400" dirty="0" smtClean="0">
              <a:latin typeface="Trebuchet MS"/>
              <a:cs typeface="Trebuchet MS"/>
            </a:endParaRPr>
          </a:p>
          <a:p>
            <a:pPr marL="457200">
              <a:lnSpc>
                <a:spcPct val="95000"/>
              </a:lnSpc>
            </a:pPr>
            <a:endParaRPr lang="en-US" sz="2400" dirty="0" smtClean="0">
              <a:latin typeface="Trebuchet MS"/>
              <a:cs typeface="Trebuchet MS"/>
            </a:endParaRPr>
          </a:p>
          <a:p>
            <a:pPr marL="457200">
              <a:lnSpc>
                <a:spcPct val="95000"/>
              </a:lnSpc>
            </a:pPr>
            <a:r>
              <a:rPr lang="en-US" sz="2400" dirty="0" smtClean="0">
                <a:latin typeface="Trebuchet MS"/>
                <a:cs typeface="Trebuchet MS"/>
              </a:rPr>
              <a:t>More content is available to everyone, regardless of</a:t>
            </a:r>
          </a:p>
          <a:p>
            <a:pPr marL="457200">
              <a:lnSpc>
                <a:spcPct val="95000"/>
              </a:lnSpc>
            </a:pPr>
            <a:r>
              <a:rPr lang="en-US" sz="2400" dirty="0" smtClean="0">
                <a:latin typeface="Trebuchet MS"/>
                <a:cs typeface="Trebuchet MS"/>
              </a:rPr>
              <a:t>institutional affiliation or ability to pay</a:t>
            </a:r>
          </a:p>
          <a:p>
            <a:pPr>
              <a:lnSpc>
                <a:spcPct val="95000"/>
              </a:lnSpc>
            </a:pPr>
            <a:endParaRPr lang="en-US" sz="2400" dirty="0" smtClean="0">
              <a:latin typeface="Trebuchet MS"/>
              <a:cs typeface="Trebuchet MS"/>
            </a:endParaRPr>
          </a:p>
          <a:p>
            <a:pPr>
              <a:lnSpc>
                <a:spcPct val="95000"/>
              </a:lnSpc>
            </a:pPr>
            <a:r>
              <a:rPr lang="en-US" sz="2400" b="1" dirty="0" smtClean="0">
                <a:latin typeface="Trebuchet MS"/>
                <a:cs typeface="Trebuchet MS"/>
              </a:rPr>
              <a:t>Students:</a:t>
            </a:r>
            <a:endParaRPr lang="en-US" sz="2400" dirty="0" smtClean="0">
              <a:latin typeface="Trebuchet MS"/>
              <a:cs typeface="Trebuchet MS"/>
            </a:endParaRPr>
          </a:p>
          <a:p>
            <a:pPr>
              <a:lnSpc>
                <a:spcPct val="95000"/>
              </a:lnSpc>
            </a:pPr>
            <a:endParaRPr lang="en-US" sz="2400" dirty="0" smtClean="0">
              <a:latin typeface="Trebuchet MS"/>
              <a:cs typeface="Trebuchet MS"/>
            </a:endParaRPr>
          </a:p>
          <a:p>
            <a:pPr marL="457200">
              <a:lnSpc>
                <a:spcPct val="95000"/>
              </a:lnSpc>
            </a:pPr>
            <a:r>
              <a:rPr lang="en-US" sz="2400" dirty="0" smtClean="0">
                <a:latin typeface="Trebuchet MS"/>
                <a:cs typeface="Trebuchet MS"/>
              </a:rPr>
              <a:t>Students have access to the literature they need to master their fields, no matter what college/university they attend</a:t>
            </a:r>
          </a:p>
          <a:p>
            <a:endParaRPr lang="en-US" sz="2200" dirty="0" smtClean="0">
              <a:latin typeface="Trebuchet MS"/>
              <a:cs typeface="Trebuchet MS"/>
            </a:endParaRPr>
          </a:p>
          <a:p>
            <a:endParaRPr lang="en-US" sz="2200" dirty="0" smtClean="0">
              <a:latin typeface="Trebuchet MS"/>
              <a:cs typeface="Trebuchet MS"/>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0" y="0"/>
            <a:ext cx="9144000" cy="6858000"/>
          </a:xfrm>
          <a:prstGeom prst="rect">
            <a:avLst/>
          </a:prstGeom>
          <a:blipFill>
            <a:blip r:embed="rId3"/>
            <a:stretch>
              <a:fillRect/>
            </a:stretch>
          </a:blipFill>
        </p:spPr>
      </p:sp>
      <p:sp>
        <p:nvSpPr>
          <p:cNvPr id="188" name="Shape 188"/>
          <p:cNvSpPr txBox="1"/>
          <p:nvPr/>
        </p:nvSpPr>
        <p:spPr>
          <a:xfrm>
            <a:off x="342900" y="247299"/>
            <a:ext cx="8458200" cy="5823301"/>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Who Else Benefits?</a:t>
            </a:r>
          </a:p>
          <a:p>
            <a:pPr marL="800100" lvl="1"/>
            <a:endParaRPr lang="en-US" sz="2200" b="1" dirty="0" smtClean="0">
              <a:latin typeface="Trebuchet MS"/>
              <a:ea typeface="Trebuchet MS"/>
              <a:cs typeface="Trebuchet MS"/>
              <a:sym typeface="Trebuchet MS"/>
            </a:endParaRPr>
          </a:p>
          <a:p>
            <a:pPr>
              <a:lnSpc>
                <a:spcPct val="95000"/>
              </a:lnSpc>
            </a:pPr>
            <a:r>
              <a:rPr lang="en-US" sz="2400" b="1" dirty="0" smtClean="0">
                <a:latin typeface="Trebuchet MS"/>
                <a:cs typeface="Trebuchet MS"/>
              </a:rPr>
              <a:t>Authors:</a:t>
            </a:r>
            <a:endParaRPr lang="en-US" sz="2400" dirty="0" smtClean="0">
              <a:latin typeface="Trebuchet MS"/>
              <a:cs typeface="Trebuchet MS"/>
            </a:endParaRPr>
          </a:p>
          <a:p>
            <a:pPr lvl="1" indent="-342900">
              <a:lnSpc>
                <a:spcPct val="95000"/>
              </a:lnSpc>
              <a:buClr>
                <a:srgbClr val="000000"/>
              </a:buClr>
              <a:buSzPct val="100000"/>
              <a:buFontTx/>
              <a:buChar char=" "/>
            </a:pPr>
            <a:endParaRPr lang="en-US" sz="2400" dirty="0">
              <a:latin typeface="Trebuchet MS"/>
              <a:cs typeface="Trebuchet MS"/>
            </a:endParaRPr>
          </a:p>
          <a:p>
            <a:pPr lvl="1" indent="-342900">
              <a:lnSpc>
                <a:spcPct val="95000"/>
              </a:lnSpc>
              <a:buClr>
                <a:srgbClr val="000000"/>
              </a:buClr>
              <a:buSzPct val="100000"/>
              <a:buFontTx/>
              <a:buChar char=" "/>
            </a:pPr>
            <a:r>
              <a:rPr lang="en-US" sz="2400" dirty="0" smtClean="0">
                <a:latin typeface="Trebuchet MS"/>
                <a:cs typeface="Trebuchet MS"/>
              </a:rPr>
              <a:t>Increased availability    </a:t>
            </a:r>
          </a:p>
          <a:p>
            <a:pPr lvl="3" indent="-342900">
              <a:lnSpc>
                <a:spcPct val="95000"/>
              </a:lnSpc>
              <a:buClr>
                <a:srgbClr val="000000"/>
              </a:buClr>
              <a:buSzPct val="100000"/>
              <a:buFontTx/>
              <a:buChar char=" "/>
            </a:pPr>
            <a:r>
              <a:rPr lang="en-US" sz="2400" dirty="0" smtClean="0">
                <a:latin typeface="Trebuchet MS"/>
                <a:cs typeface="Trebuchet MS"/>
                <a:sym typeface="Wingdings"/>
              </a:rPr>
              <a:t>   </a:t>
            </a:r>
            <a:r>
              <a:rPr lang="en-US" sz="2400" dirty="0" err="1" smtClean="0">
                <a:latin typeface="Trebuchet MS"/>
                <a:cs typeface="Trebuchet MS"/>
                <a:sym typeface="Wingdings"/>
              </a:rPr>
              <a:t></a:t>
            </a:r>
            <a:r>
              <a:rPr lang="en-US" sz="2400" dirty="0" smtClean="0">
                <a:latin typeface="Trebuchet MS"/>
                <a:cs typeface="Trebuchet MS"/>
                <a:sym typeface="Wingdings"/>
              </a:rPr>
              <a:t> </a:t>
            </a:r>
            <a:r>
              <a:rPr lang="en-US" sz="2400" dirty="0" smtClean="0">
                <a:latin typeface="Trebuchet MS"/>
                <a:cs typeface="Trebuchet MS"/>
              </a:rPr>
              <a:t>More readers</a:t>
            </a:r>
          </a:p>
          <a:p>
            <a:pPr lvl="1" indent="-342900">
              <a:lnSpc>
                <a:spcPct val="95000"/>
              </a:lnSpc>
              <a:buClr>
                <a:srgbClr val="000000"/>
              </a:buClr>
              <a:buSzPct val="100000"/>
              <a:buFontTx/>
              <a:buChar char=" "/>
            </a:pPr>
            <a:r>
              <a:rPr lang="en-US" sz="2400" dirty="0" smtClean="0">
                <a:latin typeface="Trebuchet MS"/>
                <a:cs typeface="Trebuchet MS"/>
                <a:sym typeface="Wingdings"/>
              </a:rPr>
              <a:t>      </a:t>
            </a:r>
            <a:r>
              <a:rPr lang="en-US" sz="2400" dirty="0" err="1" smtClean="0">
                <a:latin typeface="Trebuchet MS"/>
                <a:cs typeface="Trebuchet MS"/>
                <a:sym typeface="Wingdings"/>
              </a:rPr>
              <a:t></a:t>
            </a:r>
            <a:r>
              <a:rPr lang="en-US" sz="2400" dirty="0" smtClean="0">
                <a:latin typeface="Trebuchet MS"/>
                <a:cs typeface="Trebuchet MS"/>
                <a:sym typeface="Wingdings"/>
              </a:rPr>
              <a:t> </a:t>
            </a:r>
            <a:r>
              <a:rPr lang="en-US" sz="2400" dirty="0" smtClean="0">
                <a:latin typeface="Trebuchet MS"/>
                <a:cs typeface="Trebuchet MS"/>
              </a:rPr>
              <a:t>More scholarly citations, impact in the field</a:t>
            </a:r>
          </a:p>
          <a:p>
            <a:pPr lvl="1" indent="-342900">
              <a:lnSpc>
                <a:spcPct val="95000"/>
              </a:lnSpc>
              <a:buClr>
                <a:srgbClr val="000000"/>
              </a:buClr>
              <a:buSzPct val="100000"/>
              <a:buFontTx/>
              <a:buChar char=" "/>
            </a:pPr>
            <a:endParaRPr lang="en-US" sz="2400" dirty="0" smtClean="0">
              <a:latin typeface="Trebuchet MS"/>
              <a:cs typeface="Trebuchet MS"/>
            </a:endParaRPr>
          </a:p>
          <a:p>
            <a:pPr lvl="1" indent="-342900">
              <a:lnSpc>
                <a:spcPct val="95000"/>
              </a:lnSpc>
              <a:buClr>
                <a:srgbClr val="000000"/>
              </a:buClr>
              <a:buSzPct val="100000"/>
              <a:buFontTx/>
              <a:buChar char=" "/>
            </a:pPr>
            <a:r>
              <a:rPr lang="en-US" sz="2400" dirty="0" smtClean="0">
                <a:latin typeface="Trebuchet MS"/>
                <a:cs typeface="Trebuchet MS"/>
              </a:rPr>
              <a:t>Easy to link to</a:t>
            </a:r>
          </a:p>
          <a:p>
            <a:pPr lvl="1" indent="-342900">
              <a:lnSpc>
                <a:spcPct val="95000"/>
              </a:lnSpc>
              <a:buClr>
                <a:srgbClr val="000000"/>
              </a:buClr>
              <a:buSzPct val="100000"/>
              <a:buFontTx/>
              <a:buChar char=" "/>
            </a:pPr>
            <a:r>
              <a:rPr lang="en-US" sz="2400" dirty="0" smtClean="0">
                <a:latin typeface="Trebuchet MS"/>
                <a:cs typeface="Trebuchet MS"/>
                <a:sym typeface="Wingdings"/>
              </a:rPr>
              <a:t>   </a:t>
            </a:r>
            <a:r>
              <a:rPr lang="en-US" sz="2400" dirty="0" err="1" smtClean="0">
                <a:latin typeface="Trebuchet MS"/>
                <a:cs typeface="Trebuchet MS"/>
                <a:sym typeface="Wingdings"/>
              </a:rPr>
              <a:t></a:t>
            </a:r>
            <a:r>
              <a:rPr lang="en-US" sz="2400" dirty="0" smtClean="0">
                <a:latin typeface="Trebuchet MS"/>
                <a:cs typeface="Trebuchet MS"/>
                <a:sym typeface="Wingdings"/>
              </a:rPr>
              <a:t> </a:t>
            </a:r>
            <a:r>
              <a:rPr lang="en-US" sz="2400" dirty="0" smtClean="0">
                <a:latin typeface="Trebuchet MS"/>
                <a:cs typeface="Trebuchet MS"/>
              </a:rPr>
              <a:t>More mentions/links in news, blogs, etc.</a:t>
            </a:r>
          </a:p>
          <a:p>
            <a:pPr lvl="1" indent="-342900">
              <a:lnSpc>
                <a:spcPct val="95000"/>
              </a:lnSpc>
              <a:buClr>
                <a:srgbClr val="000000"/>
              </a:buClr>
              <a:buSzPct val="100000"/>
              <a:buFontTx/>
              <a:buChar char=" "/>
            </a:pPr>
            <a:r>
              <a:rPr lang="en-US" sz="2400" dirty="0" smtClean="0">
                <a:latin typeface="Trebuchet MS"/>
                <a:cs typeface="Trebuchet MS"/>
                <a:sym typeface="Wingdings"/>
              </a:rPr>
              <a:t>      </a:t>
            </a:r>
            <a:r>
              <a:rPr lang="en-US" sz="2400" dirty="0" err="1" smtClean="0">
                <a:latin typeface="Trebuchet MS"/>
                <a:cs typeface="Trebuchet MS"/>
                <a:sym typeface="Wingdings"/>
              </a:rPr>
              <a:t></a:t>
            </a:r>
            <a:r>
              <a:rPr lang="en-US" sz="2400" dirty="0" smtClean="0">
                <a:latin typeface="Trebuchet MS"/>
                <a:cs typeface="Trebuchet MS"/>
                <a:sym typeface="Wingdings"/>
              </a:rPr>
              <a:t> </a:t>
            </a:r>
            <a:r>
              <a:rPr lang="en-US" sz="2400" dirty="0" smtClean="0">
                <a:latin typeface="Trebuchet MS"/>
                <a:cs typeface="Trebuchet MS"/>
              </a:rPr>
              <a:t>Broader awareness in the world</a:t>
            </a:r>
          </a:p>
          <a:p>
            <a:pPr lvl="1" indent="-342900">
              <a:lnSpc>
                <a:spcPct val="95000"/>
              </a:lnSpc>
              <a:buClr>
                <a:srgbClr val="000000"/>
              </a:buClr>
              <a:buSzPct val="100000"/>
              <a:buFontTx/>
              <a:buChar char=" "/>
            </a:pPr>
            <a:r>
              <a:rPr lang="en-US" sz="2400" dirty="0" smtClean="0">
                <a:latin typeface="Trebuchet MS"/>
                <a:cs typeface="Trebuchet MS"/>
              </a:rPr>
              <a:t> </a:t>
            </a:r>
          </a:p>
          <a:p>
            <a:pPr lvl="1" indent="-342900">
              <a:lnSpc>
                <a:spcPct val="95000"/>
              </a:lnSpc>
              <a:buClr>
                <a:srgbClr val="000000"/>
              </a:buClr>
              <a:buSzPct val="100000"/>
              <a:buFontTx/>
              <a:buChar char=" "/>
            </a:pPr>
            <a:r>
              <a:rPr lang="en-US" sz="2400" dirty="0" smtClean="0">
                <a:latin typeface="Trebuchet MS"/>
                <a:cs typeface="Trebuchet MS"/>
              </a:rPr>
              <a:t>Greater control over own work</a:t>
            </a:r>
          </a:p>
          <a:p>
            <a:pPr lvl="1" indent="-342900">
              <a:lnSpc>
                <a:spcPct val="95000"/>
              </a:lnSpc>
              <a:buClr>
                <a:srgbClr val="000000"/>
              </a:buClr>
              <a:buSzPct val="100000"/>
              <a:buFontTx/>
              <a:buChar char=" "/>
            </a:pPr>
            <a:r>
              <a:rPr lang="en-US" sz="2400" dirty="0" smtClean="0">
                <a:latin typeface="Trebuchet MS"/>
                <a:cs typeface="Trebuchet MS"/>
                <a:sym typeface="Wingdings"/>
              </a:rPr>
              <a:t>   </a:t>
            </a:r>
            <a:r>
              <a:rPr lang="en-US" sz="2400" dirty="0" err="1" smtClean="0">
                <a:latin typeface="Trebuchet MS"/>
                <a:cs typeface="Trebuchet MS"/>
                <a:sym typeface="Wingdings"/>
              </a:rPr>
              <a:t></a:t>
            </a:r>
            <a:r>
              <a:rPr lang="en-US" sz="2400" dirty="0" smtClean="0">
                <a:latin typeface="Trebuchet MS"/>
                <a:cs typeface="Trebuchet MS"/>
                <a:sym typeface="Wingdings"/>
              </a:rPr>
              <a:t> </a:t>
            </a:r>
            <a:r>
              <a:rPr lang="en-US" sz="2400" dirty="0" smtClean="0">
                <a:latin typeface="Trebuchet MS"/>
                <a:cs typeface="Trebuchet MS"/>
              </a:rPr>
              <a:t>No need to relinquish copyright to publishers</a:t>
            </a:r>
          </a:p>
          <a:p>
            <a:pPr lvl="1" indent="-342900">
              <a:lnSpc>
                <a:spcPct val="95000"/>
              </a:lnSpc>
              <a:buClr>
                <a:srgbClr val="000000"/>
              </a:buClr>
              <a:buSzPct val="100000"/>
              <a:buFontTx/>
              <a:buChar char=" "/>
            </a:pPr>
            <a:r>
              <a:rPr lang="en-US" sz="2400" dirty="0" smtClean="0">
                <a:latin typeface="Trebuchet MS"/>
                <a:cs typeface="Trebuchet MS"/>
                <a:sym typeface="Wingdings"/>
              </a:rPr>
              <a:t>      </a:t>
            </a:r>
            <a:r>
              <a:rPr lang="en-US" sz="2400" dirty="0" err="1" smtClean="0">
                <a:latin typeface="Trebuchet MS"/>
                <a:cs typeface="Trebuchet MS"/>
                <a:sym typeface="Wingdings"/>
              </a:rPr>
              <a:t></a:t>
            </a:r>
            <a:r>
              <a:rPr lang="en-US" sz="2400" dirty="0" smtClean="0">
                <a:latin typeface="Trebuchet MS"/>
                <a:cs typeface="Trebuchet MS"/>
                <a:sym typeface="Wingdings"/>
              </a:rPr>
              <a:t> </a:t>
            </a:r>
            <a:r>
              <a:rPr lang="en-US" sz="2400" dirty="0" smtClean="0">
                <a:latin typeface="Trebuchet MS"/>
                <a:cs typeface="Trebuchet MS"/>
              </a:rPr>
              <a:t>Publishers don't dictate copying, sharing, etc.</a:t>
            </a:r>
          </a:p>
          <a:p>
            <a:endParaRPr lang="en-US" sz="2200" dirty="0" smtClean="0">
              <a:latin typeface="Trebuchet MS"/>
              <a:cs typeface="Trebuchet MS"/>
            </a:endParaRPr>
          </a:p>
          <a:p>
            <a:endParaRPr lang="en-US" sz="2200" dirty="0" smtClean="0">
              <a:latin typeface="Trebuchet MS"/>
              <a:cs typeface="Trebuchet MS"/>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0" y="50800"/>
            <a:ext cx="9144000" cy="6858000"/>
          </a:xfrm>
          <a:prstGeom prst="rect">
            <a:avLst/>
          </a:prstGeom>
          <a:blipFill>
            <a:blip r:embed="rId3"/>
            <a:stretch>
              <a:fillRect/>
            </a:stretch>
          </a:blipFill>
        </p:spPr>
      </p:sp>
      <p:sp>
        <p:nvSpPr>
          <p:cNvPr id="4" name="Text Box 6"/>
          <p:cNvSpPr txBox="1">
            <a:spLocks noChangeArrowheads="1"/>
          </p:cNvSpPr>
          <p:nvPr/>
        </p:nvSpPr>
        <p:spPr bwMode="auto">
          <a:xfrm>
            <a:off x="349250" y="304800"/>
            <a:ext cx="5721350" cy="3057247"/>
          </a:xfrm>
          <a:prstGeom prst="rect">
            <a:avLst/>
          </a:prstGeom>
          <a:noFill/>
          <a:ln w="9525">
            <a:noFill/>
            <a:miter lim="800000"/>
            <a:headEnd/>
            <a:tailEnd/>
          </a:ln>
          <a:effectLst/>
        </p:spPr>
        <p:txBody>
          <a:bodyPr wrap="square" lIns="0" tIns="0" rIns="0" bIns="0">
            <a:prstTxWarp prst="textNoShape">
              <a:avLst/>
            </a:prstTxWarp>
            <a:spAutoFit/>
          </a:bodyPr>
          <a:lstStyle/>
          <a:p>
            <a:pPr>
              <a:lnSpc>
                <a:spcPct val="95000"/>
              </a:lnSpc>
            </a:pPr>
            <a:r>
              <a:rPr lang="en-US" sz="3700" b="1" dirty="0">
                <a:solidFill>
                  <a:srgbClr val="000000"/>
                </a:solidFill>
                <a:latin typeface="Trebuchet MS"/>
                <a:cs typeface="Trebuchet MS"/>
              </a:rPr>
              <a:t>The Colbert Bump</a:t>
            </a:r>
            <a:endParaRPr lang="en-US" dirty="0">
              <a:latin typeface="Trebuchet MS"/>
              <a:cs typeface="Trebuchet MS"/>
            </a:endParaRPr>
          </a:p>
          <a:p>
            <a:pPr>
              <a:lnSpc>
                <a:spcPct val="95000"/>
              </a:lnSpc>
            </a:pPr>
            <a:endParaRPr lang="en-US" dirty="0" smtClean="0">
              <a:solidFill>
                <a:srgbClr val="000000"/>
              </a:solidFill>
              <a:latin typeface="Trebuchet MS"/>
              <a:cs typeface="Trebuchet MS"/>
            </a:endParaRPr>
          </a:p>
          <a:p>
            <a:pPr>
              <a:lnSpc>
                <a:spcPct val="95000"/>
              </a:lnSpc>
            </a:pPr>
            <a:r>
              <a:rPr lang="en-US" sz="2400" dirty="0" smtClean="0">
                <a:latin typeface="Trebuchet MS"/>
                <a:cs typeface="Trebuchet MS"/>
              </a:rPr>
              <a:t>“</a:t>
            </a:r>
            <a:r>
              <a:rPr lang="en-US" sz="2400" dirty="0" smtClean="0">
                <a:solidFill>
                  <a:srgbClr val="000000"/>
                </a:solidFill>
                <a:latin typeface="Trebuchet MS"/>
                <a:cs typeface="Trebuchet MS"/>
              </a:rPr>
              <a:t>the </a:t>
            </a:r>
            <a:r>
              <a:rPr lang="en-US" sz="2400" dirty="0">
                <a:solidFill>
                  <a:srgbClr val="000000"/>
                </a:solidFill>
                <a:latin typeface="Trebuchet MS"/>
                <a:cs typeface="Trebuchet MS"/>
              </a:rPr>
              <a:t>curious phenomenon whereby </a:t>
            </a:r>
            <a:endParaRPr lang="en-US" sz="2400" dirty="0">
              <a:latin typeface="Trebuchet MS"/>
              <a:cs typeface="Trebuchet MS"/>
            </a:endParaRPr>
          </a:p>
          <a:p>
            <a:pPr>
              <a:lnSpc>
                <a:spcPct val="95000"/>
              </a:lnSpc>
            </a:pPr>
            <a:r>
              <a:rPr lang="en-US" sz="2400" dirty="0">
                <a:solidFill>
                  <a:srgbClr val="000000"/>
                </a:solidFill>
                <a:latin typeface="Trebuchet MS"/>
                <a:cs typeface="Trebuchet MS"/>
              </a:rPr>
              <a:t>anyone who appears on this program </a:t>
            </a:r>
            <a:endParaRPr lang="en-US" sz="2400" dirty="0">
              <a:latin typeface="Trebuchet MS"/>
              <a:cs typeface="Trebuchet MS"/>
            </a:endParaRPr>
          </a:p>
          <a:p>
            <a:pPr>
              <a:lnSpc>
                <a:spcPct val="95000"/>
              </a:lnSpc>
            </a:pPr>
            <a:r>
              <a:rPr lang="en-US" sz="2400" dirty="0">
                <a:solidFill>
                  <a:srgbClr val="000000"/>
                </a:solidFill>
                <a:latin typeface="Trebuchet MS"/>
                <a:cs typeface="Trebuchet MS"/>
              </a:rPr>
              <a:t>gets a huge boost in </a:t>
            </a:r>
            <a:r>
              <a:rPr lang="en-US" sz="2400" dirty="0" smtClean="0">
                <a:solidFill>
                  <a:srgbClr val="000000"/>
                </a:solidFill>
                <a:latin typeface="Trebuchet MS"/>
                <a:cs typeface="Trebuchet MS"/>
              </a:rPr>
              <a:t>popularity”</a:t>
            </a:r>
            <a:endParaRPr lang="en-US" sz="2400" dirty="0" smtClean="0">
              <a:latin typeface="Trebuchet MS"/>
              <a:cs typeface="Trebuchet MS"/>
            </a:endParaRPr>
          </a:p>
          <a:p>
            <a:pPr>
              <a:lnSpc>
                <a:spcPct val="95000"/>
              </a:lnSpc>
            </a:pPr>
            <a:endParaRPr lang="en-US" sz="2400" dirty="0" smtClean="0">
              <a:solidFill>
                <a:srgbClr val="000000"/>
              </a:solidFill>
              <a:latin typeface="Trebuchet MS"/>
              <a:cs typeface="Trebuchet MS"/>
            </a:endParaRPr>
          </a:p>
          <a:p>
            <a:pPr>
              <a:lnSpc>
                <a:spcPct val="95000"/>
              </a:lnSpc>
            </a:pPr>
            <a:r>
              <a:rPr lang="en-US" sz="2400" dirty="0" smtClean="0">
                <a:latin typeface="Trebuchet MS"/>
                <a:cs typeface="Trebuchet MS"/>
              </a:rPr>
              <a:t>		</a:t>
            </a:r>
            <a:r>
              <a:rPr lang="en-US" sz="2400" dirty="0" smtClean="0">
                <a:solidFill>
                  <a:srgbClr val="000000"/>
                </a:solidFill>
                <a:latin typeface="Trebuchet MS"/>
                <a:cs typeface="Trebuchet MS"/>
              </a:rPr>
              <a:t>— </a:t>
            </a:r>
            <a:r>
              <a:rPr lang="en-US" sz="2400" dirty="0">
                <a:solidFill>
                  <a:srgbClr val="000000"/>
                </a:solidFill>
                <a:latin typeface="Trebuchet MS"/>
                <a:cs typeface="Trebuchet MS"/>
              </a:rPr>
              <a:t>Stephen </a:t>
            </a:r>
            <a:r>
              <a:rPr lang="en-US" sz="2400" dirty="0" smtClean="0">
                <a:solidFill>
                  <a:srgbClr val="000000"/>
                </a:solidFill>
                <a:latin typeface="Trebuchet MS"/>
                <a:cs typeface="Trebuchet MS"/>
              </a:rPr>
              <a:t>Colbert</a:t>
            </a:r>
            <a:endParaRPr lang="en-US" sz="2400" dirty="0" smtClean="0">
              <a:latin typeface="Trebuchet MS"/>
              <a:cs typeface="Trebuchet MS"/>
            </a:endParaRPr>
          </a:p>
          <a:p>
            <a:pPr>
              <a:lnSpc>
                <a:spcPct val="95000"/>
              </a:lnSpc>
            </a:pPr>
            <a:r>
              <a:rPr lang="en-US" sz="2400" i="1" dirty="0" smtClean="0">
                <a:solidFill>
                  <a:srgbClr val="000000"/>
                </a:solidFill>
                <a:latin typeface="Trebuchet MS"/>
                <a:cs typeface="Trebuchet MS"/>
              </a:rPr>
              <a:t>		Colbert </a:t>
            </a:r>
            <a:r>
              <a:rPr lang="en-US" sz="2400" i="1" dirty="0">
                <a:solidFill>
                  <a:srgbClr val="000000"/>
                </a:solidFill>
                <a:latin typeface="Trebuchet MS"/>
                <a:cs typeface="Trebuchet MS"/>
              </a:rPr>
              <a:t>Report</a:t>
            </a:r>
            <a:r>
              <a:rPr lang="en-US" sz="2400" dirty="0">
                <a:solidFill>
                  <a:srgbClr val="000000"/>
                </a:solidFill>
                <a:latin typeface="Trebuchet MS"/>
                <a:cs typeface="Trebuchet MS"/>
              </a:rPr>
              <a:t>, 6/21/07</a:t>
            </a:r>
            <a:endParaRPr lang="en-US" sz="2400" dirty="0">
              <a:latin typeface="Trebuchet MS"/>
              <a:cs typeface="Trebuchet MS"/>
            </a:endParaRPr>
          </a:p>
          <a:p>
            <a:pPr>
              <a:lnSpc>
                <a:spcPct val="95000"/>
              </a:lnSpc>
            </a:pPr>
            <a:endParaRPr lang="en-US" dirty="0">
              <a:solidFill>
                <a:srgbClr val="000000"/>
              </a:solidFill>
              <a:latin typeface="Arial" charset="0"/>
            </a:endParaRPr>
          </a:p>
        </p:txBody>
      </p:sp>
      <p:pic>
        <p:nvPicPr>
          <p:cNvPr id="5" name="Picture 7"/>
          <p:cNvPicPr>
            <a:picLocks noChangeAspect="1" noChangeArrowheads="1"/>
          </p:cNvPicPr>
          <p:nvPr/>
        </p:nvPicPr>
        <p:blipFill>
          <a:blip r:embed="rId4"/>
          <a:srcRect/>
          <a:stretch>
            <a:fillRect/>
          </a:stretch>
        </p:blipFill>
        <p:spPr bwMode="auto">
          <a:xfrm>
            <a:off x="6464300" y="228600"/>
            <a:ext cx="2463800" cy="3008313"/>
          </a:xfrm>
          <a:prstGeom prst="rect">
            <a:avLst/>
          </a:prstGeom>
          <a:noFill/>
        </p:spPr>
      </p:pic>
      <p:pic>
        <p:nvPicPr>
          <p:cNvPr id="6" name="Picture 9"/>
          <p:cNvPicPr>
            <a:picLocks noChangeAspect="1" noChangeArrowheads="1"/>
          </p:cNvPicPr>
          <p:nvPr/>
        </p:nvPicPr>
        <p:blipFill>
          <a:blip r:embed="rId5"/>
          <a:srcRect/>
          <a:stretch>
            <a:fillRect/>
          </a:stretch>
        </p:blipFill>
        <p:spPr bwMode="auto">
          <a:xfrm>
            <a:off x="217487" y="3784600"/>
            <a:ext cx="8710613" cy="2188396"/>
          </a:xfrm>
          <a:prstGeom prst="rect">
            <a:avLst/>
          </a:prstGeom>
          <a:noFill/>
        </p:spPr>
      </p:pic>
      <p:pic>
        <p:nvPicPr>
          <p:cNvPr id="7" name="Picture 10"/>
          <p:cNvPicPr>
            <a:picLocks noChangeAspect="1" noChangeArrowheads="1"/>
          </p:cNvPicPr>
          <p:nvPr/>
        </p:nvPicPr>
        <p:blipFill>
          <a:blip r:embed="rId6"/>
          <a:srcRect/>
          <a:stretch>
            <a:fillRect/>
          </a:stretch>
        </p:blipFill>
        <p:spPr bwMode="auto">
          <a:xfrm flipV="1">
            <a:off x="0" y="3603094"/>
            <a:ext cx="9144000" cy="36723"/>
          </a:xfrm>
          <a:prstGeom prst="rect">
            <a:avLst/>
          </a:prstGeom>
          <a:noFill/>
        </p:spPr>
      </p:pic>
      <p:sp>
        <p:nvSpPr>
          <p:cNvPr id="8" name="Text Box 8"/>
          <p:cNvSpPr txBox="1">
            <a:spLocks noChangeArrowheads="1"/>
          </p:cNvSpPr>
          <p:nvPr/>
        </p:nvSpPr>
        <p:spPr bwMode="auto">
          <a:xfrm>
            <a:off x="6483350" y="3263900"/>
            <a:ext cx="2447925" cy="191719"/>
          </a:xfrm>
          <a:prstGeom prst="rect">
            <a:avLst/>
          </a:prstGeom>
          <a:noFill/>
          <a:ln w="9525">
            <a:noFill/>
            <a:miter lim="800000"/>
            <a:headEnd/>
            <a:tailEnd/>
          </a:ln>
          <a:effectLst/>
        </p:spPr>
        <p:txBody>
          <a:bodyPr lIns="0" tIns="0" rIns="0" bIns="0">
            <a:prstTxWarp prst="textNoShape">
              <a:avLst/>
            </a:prstTxWarp>
            <a:spAutoFit/>
          </a:bodyPr>
          <a:lstStyle/>
          <a:p>
            <a:pPr>
              <a:lnSpc>
                <a:spcPct val="95000"/>
              </a:lnSpc>
            </a:pPr>
            <a:r>
              <a:rPr lang="en-US" sz="1300" dirty="0">
                <a:solidFill>
                  <a:srgbClr val="000000"/>
                </a:solidFill>
                <a:latin typeface="Trebuchet MS"/>
                <a:cs typeface="Trebuchet MS"/>
              </a:rPr>
              <a:t>Photo by David </a:t>
            </a:r>
            <a:r>
              <a:rPr lang="en-US" sz="1300" dirty="0" err="1">
                <a:solidFill>
                  <a:srgbClr val="000000"/>
                </a:solidFill>
                <a:latin typeface="Trebuchet MS"/>
                <a:cs typeface="Trebuchet MS"/>
              </a:rPr>
              <a:t>Shankbone</a:t>
            </a:r>
            <a:endParaRPr lang="en-US" sz="1300" dirty="0">
              <a:solidFill>
                <a:srgbClr val="000000"/>
              </a:solidFill>
              <a:latin typeface="Trebuchet MS"/>
              <a:cs typeface="Trebuchet MS"/>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0" y="0"/>
            <a:ext cx="9144000" cy="6858000"/>
          </a:xfrm>
          <a:prstGeom prst="rect">
            <a:avLst/>
          </a:prstGeom>
          <a:blipFill>
            <a:blip r:embed="rId3"/>
            <a:stretch>
              <a:fillRect/>
            </a:stretch>
          </a:blipFill>
        </p:spPr>
      </p:sp>
      <p:sp>
        <p:nvSpPr>
          <p:cNvPr id="188" name="Shape 188"/>
          <p:cNvSpPr txBox="1"/>
          <p:nvPr/>
        </p:nvSpPr>
        <p:spPr>
          <a:xfrm>
            <a:off x="342900" y="247299"/>
            <a:ext cx="8458200" cy="5721701"/>
          </a:xfrm>
          <a:prstGeom prst="rect">
            <a:avLst/>
          </a:prstGeom>
        </p:spPr>
        <p:txBody>
          <a:bodyPr lIns="38100" tIns="38100" rIns="38100" bIns="38100" anchor="t" anchorCtr="0">
            <a:noAutofit/>
          </a:bodyPr>
          <a:lstStyle/>
          <a:p>
            <a:pPr>
              <a:lnSpc>
                <a:spcPct val="95000"/>
              </a:lnSpc>
            </a:pPr>
            <a:r>
              <a:rPr lang="en-US" sz="3600" b="1" dirty="0" smtClean="0">
                <a:latin typeface="Trebuchet MS"/>
                <a:cs typeface="Trebuchet MS"/>
              </a:rPr>
              <a:t>The Open Access Bump</a:t>
            </a:r>
            <a:endParaRPr lang="en-US" sz="3600" dirty="0" smtClean="0">
              <a:latin typeface="Trebuchet MS"/>
              <a:cs typeface="Trebuchet MS"/>
            </a:endParaRPr>
          </a:p>
          <a:p>
            <a:pPr>
              <a:lnSpc>
                <a:spcPct val="95000"/>
              </a:lnSpc>
            </a:pPr>
            <a:endParaRPr lang="en-US" sz="2200" dirty="0" smtClean="0">
              <a:latin typeface="Trebuchet MS"/>
              <a:cs typeface="Trebuchet MS"/>
            </a:endParaRPr>
          </a:p>
          <a:p>
            <a:pPr algn="ctr">
              <a:lnSpc>
                <a:spcPct val="95000"/>
              </a:lnSpc>
            </a:pPr>
            <a:r>
              <a:rPr lang="en-US" sz="2200" b="1" dirty="0" smtClean="0">
                <a:latin typeface="Trebuchet MS"/>
                <a:cs typeface="Trebuchet MS"/>
              </a:rPr>
              <a:t>Similarly, open access boosts the impact of articles:</a:t>
            </a:r>
          </a:p>
          <a:p>
            <a:pPr algn="ctr">
              <a:lnSpc>
                <a:spcPct val="95000"/>
              </a:lnSpc>
            </a:pPr>
            <a:r>
              <a:rPr lang="en-US" sz="2200" b="1" dirty="0" smtClean="0">
                <a:latin typeface="Trebuchet MS"/>
                <a:cs typeface="Trebuchet MS"/>
              </a:rPr>
              <a:t>easier to access </a:t>
            </a:r>
            <a:r>
              <a:rPr lang="en-US" sz="2200" b="1" dirty="0" err="1" smtClean="0">
                <a:latin typeface="Trebuchet MS"/>
                <a:cs typeface="Trebuchet MS"/>
                <a:sym typeface="Wingdings"/>
              </a:rPr>
              <a:t></a:t>
            </a:r>
            <a:r>
              <a:rPr lang="en-US" sz="2200" b="1" dirty="0" smtClean="0">
                <a:latin typeface="Trebuchet MS"/>
                <a:cs typeface="Trebuchet MS"/>
              </a:rPr>
              <a:t> read more </a:t>
            </a:r>
            <a:r>
              <a:rPr lang="en-US" sz="2200" b="1" dirty="0" err="1" smtClean="0">
                <a:latin typeface="Trebuchet MS"/>
                <a:cs typeface="Trebuchet MS"/>
                <a:sym typeface="Wingdings"/>
              </a:rPr>
              <a:t></a:t>
            </a:r>
            <a:r>
              <a:rPr lang="en-US" sz="2200" b="1" dirty="0" smtClean="0">
                <a:latin typeface="Trebuchet MS"/>
                <a:cs typeface="Trebuchet MS"/>
              </a:rPr>
              <a:t> cited more</a:t>
            </a:r>
          </a:p>
          <a:p>
            <a:pPr algn="ctr">
              <a:lnSpc>
                <a:spcPct val="95000"/>
              </a:lnSpc>
            </a:pPr>
            <a:endParaRPr lang="en-US" sz="2200" b="1" dirty="0" smtClean="0">
              <a:latin typeface="Trebuchet MS"/>
              <a:cs typeface="Trebuchet MS"/>
            </a:endParaRPr>
          </a:p>
          <a:p>
            <a:pPr algn="ctr">
              <a:lnSpc>
                <a:spcPct val="95000"/>
              </a:lnSpc>
            </a:pPr>
            <a:r>
              <a:rPr lang="en-US" sz="2200" b="1" dirty="0" smtClean="0">
                <a:latin typeface="Trebuchet MS"/>
                <a:cs typeface="Trebuchet MS"/>
              </a:rPr>
              <a:t>It makes intuitive sense, but it’s also been proven.</a:t>
            </a:r>
          </a:p>
          <a:p>
            <a:pPr>
              <a:lnSpc>
                <a:spcPct val="95000"/>
              </a:lnSpc>
            </a:pPr>
            <a:endParaRPr lang="en-US" sz="2200" dirty="0" smtClean="0">
              <a:latin typeface="Trebuchet MS"/>
              <a:cs typeface="Trebuchet MS"/>
            </a:endParaRPr>
          </a:p>
          <a:p>
            <a:pPr>
              <a:lnSpc>
                <a:spcPct val="95000"/>
              </a:lnSpc>
            </a:pPr>
            <a:r>
              <a:rPr lang="en-US" sz="2200" dirty="0" smtClean="0">
                <a:latin typeface="Trebuchet MS"/>
                <a:cs typeface="Trebuchet MS"/>
              </a:rPr>
              <a:t>Lawrence, S. (2001). Free online availability substantially increases a paper's impact. </a:t>
            </a:r>
            <a:r>
              <a:rPr lang="en-US" sz="2200" i="1" dirty="0" smtClean="0">
                <a:latin typeface="Trebuchet MS"/>
                <a:cs typeface="Trebuchet MS"/>
              </a:rPr>
              <a:t>Nature</a:t>
            </a:r>
            <a:r>
              <a:rPr lang="en-US" sz="2200" dirty="0" smtClean="0">
                <a:latin typeface="Trebuchet MS"/>
                <a:cs typeface="Trebuchet MS"/>
              </a:rPr>
              <a:t>, 411(6837), 521.</a:t>
            </a:r>
          </a:p>
          <a:p>
            <a:pPr>
              <a:lnSpc>
                <a:spcPct val="95000"/>
              </a:lnSpc>
            </a:pPr>
            <a:endParaRPr lang="en-US" sz="2200" dirty="0" smtClean="0">
              <a:latin typeface="Trebuchet MS"/>
              <a:cs typeface="Trebuchet MS"/>
            </a:endParaRPr>
          </a:p>
          <a:p>
            <a:pPr>
              <a:lnSpc>
                <a:spcPct val="95000"/>
              </a:lnSpc>
            </a:pPr>
            <a:r>
              <a:rPr lang="en-US" sz="2200" dirty="0" err="1" smtClean="0">
                <a:latin typeface="Trebuchet MS"/>
                <a:cs typeface="Trebuchet MS"/>
              </a:rPr>
              <a:t>Harnad</a:t>
            </a:r>
            <a:r>
              <a:rPr lang="en-US" sz="2200" dirty="0" smtClean="0">
                <a:latin typeface="Trebuchet MS"/>
                <a:cs typeface="Trebuchet MS"/>
              </a:rPr>
              <a:t>, S. and Brody, T. (2004). Comparing the Impact of Open Access (OA) vs. Non-OA Articles in the Same Journals. </a:t>
            </a:r>
            <a:r>
              <a:rPr lang="en-US" sz="2200" i="1" dirty="0" smtClean="0">
                <a:latin typeface="Trebuchet MS"/>
                <a:cs typeface="Trebuchet MS"/>
              </a:rPr>
              <a:t>D-Lib Magazine</a:t>
            </a:r>
            <a:r>
              <a:rPr lang="en-US" sz="2200" dirty="0" smtClean="0">
                <a:latin typeface="Trebuchet MS"/>
                <a:cs typeface="Trebuchet MS"/>
              </a:rPr>
              <a:t>, 10(6).</a:t>
            </a:r>
          </a:p>
          <a:p>
            <a:pPr>
              <a:lnSpc>
                <a:spcPct val="95000"/>
              </a:lnSpc>
            </a:pPr>
            <a:endParaRPr lang="en-US" sz="2200" dirty="0" smtClean="0">
              <a:latin typeface="Trebuchet MS"/>
              <a:cs typeface="Trebuchet MS"/>
            </a:endParaRPr>
          </a:p>
          <a:p>
            <a:pPr algn="ctr">
              <a:lnSpc>
                <a:spcPct val="95000"/>
              </a:lnSpc>
            </a:pPr>
            <a:r>
              <a:rPr lang="en-US" sz="2200" b="1" dirty="0" smtClean="0">
                <a:latin typeface="Trebuchet MS"/>
                <a:cs typeface="Trebuchet MS"/>
              </a:rPr>
              <a:t>Annotated bibliography of articles on the OA advantage:</a:t>
            </a:r>
            <a:endParaRPr lang="en-US" sz="2200" dirty="0" smtClean="0">
              <a:latin typeface="Trebuchet MS"/>
              <a:cs typeface="Trebuchet MS"/>
            </a:endParaRPr>
          </a:p>
          <a:p>
            <a:pPr algn="ctr">
              <a:lnSpc>
                <a:spcPct val="95000"/>
              </a:lnSpc>
            </a:pPr>
            <a:r>
              <a:rPr lang="en-US" sz="2200" u="sng" dirty="0" smtClean="0">
                <a:solidFill>
                  <a:srgbClr val="0000FF"/>
                </a:solidFill>
                <a:latin typeface="Trebuchet MS"/>
                <a:cs typeface="Trebuchet MS"/>
                <a:hlinkClick r:id="rId4"/>
              </a:rPr>
              <a:t>http://opcit.eprints.org/oacitation-biblio.html</a:t>
            </a:r>
            <a:endParaRPr lang="en-US" sz="2200" dirty="0" smtClean="0">
              <a:latin typeface="Trebuchet MS"/>
              <a:cs typeface="Trebuchet MS"/>
            </a:endParaRPr>
          </a:p>
          <a:p>
            <a:pPr>
              <a:lnSpc>
                <a:spcPct val="95000"/>
              </a:lnSpc>
            </a:pPr>
            <a:endParaRPr lang="en-US" sz="2200" dirty="0" smtClean="0">
              <a:latin typeface="Trebuchet MS"/>
              <a:cs typeface="Trebuchet MS"/>
            </a:endParaRPr>
          </a:p>
          <a:p>
            <a:endParaRPr lang="en-US" sz="2200" dirty="0" smtClean="0">
              <a:latin typeface="Trebuchet MS"/>
              <a:cs typeface="Trebuchet MS"/>
            </a:endParaRPr>
          </a:p>
          <a:p>
            <a:endParaRPr lang="en-US" sz="2200" dirty="0" smtClean="0">
              <a:latin typeface="Trebuchet MS"/>
              <a:cs typeface="Trebuchet MS"/>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p:nvPr/>
        </p:nvSpPr>
        <p:spPr>
          <a:xfrm>
            <a:off x="0" y="0"/>
            <a:ext cx="9144000" cy="6858000"/>
          </a:xfrm>
          <a:prstGeom prst="rect">
            <a:avLst/>
          </a:prstGeom>
          <a:blipFill>
            <a:blip r:embed="rId3"/>
            <a:stretch>
              <a:fillRect/>
            </a:stretch>
          </a:blipFill>
        </p:spPr>
      </p:sp>
      <p:sp>
        <p:nvSpPr>
          <p:cNvPr id="246" name="Shape 246"/>
          <p:cNvSpPr txBox="1"/>
          <p:nvPr/>
        </p:nvSpPr>
        <p:spPr>
          <a:xfrm>
            <a:off x="342900" y="247367"/>
            <a:ext cx="8458200" cy="5278212"/>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US" sz="3600" b="1" dirty="0" smtClean="0">
                <a:latin typeface="Trebuchet MS"/>
                <a:ea typeface="Trebuchet MS"/>
                <a:cs typeface="Trebuchet MS"/>
                <a:sym typeface="Trebuchet MS"/>
              </a:rPr>
              <a:t>My OA Advantage</a:t>
            </a:r>
          </a:p>
          <a:p>
            <a:endParaRPr sz="2200" dirty="0" smtClean="0"/>
          </a:p>
          <a:p>
            <a:r>
              <a:rPr lang="en-US" sz="2400" dirty="0" smtClean="0">
                <a:latin typeface="Trebuchet MS" pitchFamily="34" charset="0"/>
              </a:rPr>
              <a:t>All of my recent works are OA. What’s happened as a result? </a:t>
            </a:r>
          </a:p>
          <a:p>
            <a:pPr marL="457200" indent="-457200">
              <a:buFont typeface="Arial"/>
              <a:buChar char="•"/>
            </a:pPr>
            <a:endParaRPr lang="en-US" sz="2400" dirty="0" smtClean="0">
              <a:latin typeface="Trebuchet MS" pitchFamily="34" charset="0"/>
            </a:endParaRPr>
          </a:p>
          <a:p>
            <a:pPr marL="571500" indent="-342900">
              <a:buFont typeface="Arial"/>
              <a:buChar char="•"/>
            </a:pPr>
            <a:r>
              <a:rPr lang="en-US" sz="2400" dirty="0" smtClean="0">
                <a:latin typeface="Trebuchet MS" pitchFamily="34" charset="0"/>
              </a:rPr>
              <a:t>More readers (stats from repository) </a:t>
            </a:r>
          </a:p>
          <a:p>
            <a:pPr marL="571500" indent="-342900">
              <a:buFont typeface="Arial"/>
              <a:buChar char="•"/>
            </a:pPr>
            <a:r>
              <a:rPr lang="en-US" sz="2400" dirty="0" smtClean="0">
                <a:latin typeface="Trebuchet MS" pitchFamily="34" charset="0"/>
              </a:rPr>
              <a:t>More sharing (blog posts, tweets) </a:t>
            </a:r>
          </a:p>
          <a:p>
            <a:pPr marL="571500" indent="-342900">
              <a:buFont typeface="Arial"/>
              <a:buChar char="•"/>
            </a:pPr>
            <a:r>
              <a:rPr lang="en-US" sz="2400" dirty="0" smtClean="0">
                <a:latin typeface="Trebuchet MS" pitchFamily="34" charset="0"/>
              </a:rPr>
              <a:t>More publicity (Library Link of the Day, etc.) </a:t>
            </a:r>
          </a:p>
          <a:p>
            <a:pPr marL="571500" indent="-342900">
              <a:buFont typeface="Arial"/>
              <a:buChar char="•"/>
            </a:pPr>
            <a:r>
              <a:rPr lang="en-US" sz="2400" dirty="0" smtClean="0">
                <a:latin typeface="Trebuchet MS" pitchFamily="34" charset="0"/>
              </a:rPr>
              <a:t>Inclusion in course syllabi </a:t>
            </a:r>
          </a:p>
          <a:p>
            <a:pPr marL="571500" indent="-342900">
              <a:buFont typeface="Arial"/>
              <a:buChar char="•"/>
            </a:pPr>
            <a:r>
              <a:rPr lang="en-US" sz="2400" dirty="0" smtClean="0">
                <a:latin typeface="Trebuchet MS" pitchFamily="34" charset="0"/>
              </a:rPr>
              <a:t>Emails from readers </a:t>
            </a:r>
          </a:p>
          <a:p>
            <a:pPr marL="571500" indent="-342900">
              <a:buFont typeface="Arial"/>
              <a:buChar char="•"/>
            </a:pPr>
            <a:r>
              <a:rPr lang="en-US" sz="2400" dirty="0" smtClean="0">
                <a:latin typeface="Trebuchet MS" pitchFamily="34" charset="0"/>
              </a:rPr>
              <a:t>Invitations to write, talk</a:t>
            </a:r>
          </a:p>
          <a:p>
            <a:pPr marL="571500" indent="-342900">
              <a:buFont typeface="Arial"/>
              <a:buChar char="•"/>
            </a:pPr>
            <a:r>
              <a:rPr lang="en-US" sz="2400" dirty="0" smtClean="0">
                <a:latin typeface="Trebuchet MS" pitchFamily="34" charset="0"/>
              </a:rPr>
              <a:t>Satisfaction of having my work read &amp; appreciated</a:t>
            </a:r>
          </a:p>
          <a:p>
            <a:endParaRPr lang="en-US" sz="2400" dirty="0" smtClean="0">
              <a:latin typeface="Trebuchet MS" pitchFamily="34" charset="0"/>
            </a:endParaRPr>
          </a:p>
          <a:p>
            <a:r>
              <a:rPr lang="en-US" sz="2400" b="1" dirty="0" smtClean="0">
                <a:latin typeface="Trebuchet MS" pitchFamily="34" charset="0"/>
              </a:rPr>
              <a:t>Without a doubt: </a:t>
            </a:r>
            <a:r>
              <a:rPr lang="en-US" sz="2400" dirty="0" smtClean="0">
                <a:latin typeface="Trebuchet MS" pitchFamily="34" charset="0"/>
              </a:rPr>
              <a:t>This is all because the articles are OA.</a:t>
            </a:r>
          </a:p>
          <a:p>
            <a:pPr algn="ctr"/>
            <a:endParaRPr lang="en-US" sz="2400" dirty="0" smtClean="0">
              <a:latin typeface="Trebuchet MS" pitchFamily="34" charset="0"/>
            </a:endParaRPr>
          </a:p>
          <a:p>
            <a:pPr algn="ctr"/>
            <a:endParaRPr lang="en-US" sz="1800" dirty="0" smtClean="0">
              <a:latin typeface="Trebuchet MS" pitchFamily="34" charset="0"/>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0" y="0"/>
            <a:ext cx="9144000" cy="6858000"/>
          </a:xfrm>
          <a:prstGeom prst="rect">
            <a:avLst/>
          </a:prstGeom>
          <a:blipFill>
            <a:blip r:embed="rId3"/>
            <a:stretch>
              <a:fillRect/>
            </a:stretch>
          </a:blipFill>
        </p:spPr>
      </p:sp>
      <p:sp>
        <p:nvSpPr>
          <p:cNvPr id="188" name="Shape 188"/>
          <p:cNvSpPr txBox="1"/>
          <p:nvPr/>
        </p:nvSpPr>
        <p:spPr>
          <a:xfrm>
            <a:off x="342900" y="247299"/>
            <a:ext cx="8458200" cy="5862812"/>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What Benefits from OA?</a:t>
            </a:r>
          </a:p>
          <a:p>
            <a:pPr marL="800100" lvl="1"/>
            <a:endParaRPr lang="en-US" sz="2200" b="1" dirty="0" smtClean="0">
              <a:latin typeface="Trebuchet MS"/>
              <a:ea typeface="Trebuchet MS"/>
              <a:cs typeface="Trebuchet MS"/>
              <a:sym typeface="Trebuchet MS"/>
            </a:endParaRPr>
          </a:p>
          <a:p>
            <a:pPr>
              <a:lnSpc>
                <a:spcPct val="95000"/>
              </a:lnSpc>
            </a:pPr>
            <a:r>
              <a:rPr lang="en-US" sz="2400" b="1" dirty="0" smtClean="0">
                <a:latin typeface="Trebuchet MS"/>
                <a:cs typeface="Trebuchet MS"/>
              </a:rPr>
              <a:t>Libraries:</a:t>
            </a:r>
            <a:endParaRPr lang="en-US" sz="2400" dirty="0" smtClean="0">
              <a:latin typeface="Trebuchet MS"/>
              <a:cs typeface="Trebuchet MS"/>
            </a:endParaRPr>
          </a:p>
          <a:p>
            <a:pPr marL="457200">
              <a:lnSpc>
                <a:spcPct val="95000"/>
              </a:lnSpc>
            </a:pPr>
            <a:endParaRPr lang="en-US" sz="2400" dirty="0" smtClean="0">
              <a:latin typeface="Trebuchet MS"/>
              <a:cs typeface="Trebuchet MS"/>
            </a:endParaRPr>
          </a:p>
          <a:p>
            <a:pPr marL="457200">
              <a:lnSpc>
                <a:spcPct val="95000"/>
              </a:lnSpc>
            </a:pPr>
            <a:r>
              <a:rPr lang="en" sz="2400" dirty="0" smtClean="0">
                <a:latin typeface="Trebuchet MS"/>
                <a:ea typeface="Trebuchet MS"/>
                <a:cs typeface="Trebuchet MS"/>
                <a:sym typeface="Trebuchet MS"/>
              </a:rPr>
              <a:t>As OA become increasingly prevalent, libraries will be no longer be hamstrung by astronomical journal prices.</a:t>
            </a:r>
          </a:p>
          <a:p>
            <a:pPr>
              <a:lnSpc>
                <a:spcPct val="95000"/>
              </a:lnSpc>
            </a:pPr>
            <a:endParaRPr lang="en-US" sz="2400" dirty="0" smtClean="0">
              <a:latin typeface="Trebuchet MS"/>
              <a:cs typeface="Trebuchet MS"/>
            </a:endParaRPr>
          </a:p>
          <a:p>
            <a:pPr>
              <a:lnSpc>
                <a:spcPct val="95000"/>
              </a:lnSpc>
            </a:pPr>
            <a:r>
              <a:rPr lang="en-US" sz="2400" b="1" dirty="0" smtClean="0">
                <a:latin typeface="Trebuchet MS"/>
                <a:cs typeface="Trebuchet MS"/>
              </a:rPr>
              <a:t>Institutions:</a:t>
            </a:r>
            <a:endParaRPr lang="en-US" sz="2400" dirty="0" smtClean="0">
              <a:latin typeface="Trebuchet MS"/>
              <a:cs typeface="Trebuchet MS"/>
            </a:endParaRPr>
          </a:p>
          <a:p>
            <a:pPr>
              <a:lnSpc>
                <a:spcPct val="95000"/>
              </a:lnSpc>
            </a:pPr>
            <a:endParaRPr lang="en-US" sz="2400" dirty="0" smtClean="0">
              <a:latin typeface="Trebuchet MS"/>
              <a:cs typeface="Trebuchet MS"/>
            </a:endParaRPr>
          </a:p>
          <a:p>
            <a:pPr marL="450850">
              <a:lnSpc>
                <a:spcPct val="95000"/>
              </a:lnSpc>
            </a:pPr>
            <a:r>
              <a:rPr lang="en-US" sz="2400" b="1" dirty="0" smtClean="0">
                <a:latin typeface="Trebuchet MS"/>
                <a:cs typeface="Trebuchet MS"/>
              </a:rPr>
              <a:t>Institutions no longer pay twice for research:</a:t>
            </a:r>
            <a:endParaRPr lang="en-US" sz="2400" dirty="0" smtClean="0">
              <a:latin typeface="Trebuchet MS"/>
              <a:cs typeface="Trebuchet MS"/>
            </a:endParaRPr>
          </a:p>
          <a:p>
            <a:pPr marL="450850">
              <a:lnSpc>
                <a:spcPct val="95000"/>
              </a:lnSpc>
            </a:pPr>
            <a:r>
              <a:rPr lang="en-US" sz="2400" dirty="0" smtClean="0">
                <a:latin typeface="Trebuchet MS"/>
                <a:cs typeface="Trebuchet MS"/>
              </a:rPr>
              <a:t>researchers’ salaries + journal subscriptions</a:t>
            </a:r>
          </a:p>
          <a:p>
            <a:pPr marL="450850">
              <a:lnSpc>
                <a:spcPct val="95000"/>
              </a:lnSpc>
            </a:pPr>
            <a:endParaRPr lang="en-US" sz="2400" dirty="0" smtClean="0">
              <a:latin typeface="Trebuchet MS"/>
              <a:cs typeface="Trebuchet MS"/>
            </a:endParaRPr>
          </a:p>
          <a:p>
            <a:pPr marL="450850">
              <a:lnSpc>
                <a:spcPct val="95000"/>
              </a:lnSpc>
            </a:pPr>
            <a:r>
              <a:rPr lang="en-US" sz="2400" b="1" dirty="0" smtClean="0">
                <a:latin typeface="Trebuchet MS"/>
                <a:cs typeface="Trebuchet MS"/>
              </a:rPr>
              <a:t>In the case of public institutions, the tax-paying public no longer pays three times for research:</a:t>
            </a:r>
            <a:endParaRPr lang="en-US" sz="2400" dirty="0" smtClean="0">
              <a:latin typeface="Trebuchet MS"/>
              <a:cs typeface="Trebuchet MS"/>
            </a:endParaRPr>
          </a:p>
          <a:p>
            <a:pPr marL="450850">
              <a:lnSpc>
                <a:spcPct val="95000"/>
              </a:lnSpc>
            </a:pPr>
            <a:r>
              <a:rPr lang="en-US" sz="2400" dirty="0" smtClean="0">
                <a:latin typeface="Trebuchet MS"/>
                <a:cs typeface="Trebuchet MS"/>
              </a:rPr>
              <a:t>salaries + research grants + journal subscriptions</a:t>
            </a:r>
          </a:p>
          <a:p>
            <a:pPr marL="457200">
              <a:lnSpc>
                <a:spcPct val="95000"/>
              </a:lnSpc>
            </a:pPr>
            <a:endParaRPr lang="en-US" sz="2400" dirty="0" smtClean="0">
              <a:latin typeface="Trebuchet MS"/>
              <a:cs typeface="Trebuchet MS"/>
            </a:endParaRPr>
          </a:p>
          <a:p>
            <a:endParaRPr lang="en-US" sz="2200" dirty="0" smtClean="0">
              <a:latin typeface="Trebuchet MS"/>
              <a:cs typeface="Trebuchet MS"/>
            </a:endParaRPr>
          </a:p>
          <a:p>
            <a:endParaRPr lang="en-US" sz="2200" dirty="0" smtClean="0">
              <a:latin typeface="Trebuchet MS"/>
              <a:cs typeface="Trebuchet MS"/>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0" y="0"/>
            <a:ext cx="9144000" cy="6858000"/>
          </a:xfrm>
          <a:prstGeom prst="rect">
            <a:avLst/>
          </a:prstGeom>
          <a:blipFill>
            <a:blip r:embed="rId3"/>
            <a:stretch>
              <a:fillRect/>
            </a:stretch>
          </a:blipFill>
        </p:spPr>
      </p:sp>
      <p:sp>
        <p:nvSpPr>
          <p:cNvPr id="188" name="Shape 188"/>
          <p:cNvSpPr txBox="1"/>
          <p:nvPr/>
        </p:nvSpPr>
        <p:spPr>
          <a:xfrm>
            <a:off x="342900" y="247299"/>
            <a:ext cx="8458200" cy="5862812"/>
          </a:xfrm>
          <a:prstGeom prst="rect">
            <a:avLst/>
          </a:prstGeom>
        </p:spPr>
        <p:txBody>
          <a:bodyPr lIns="38100" tIns="38100" rIns="38100" bIns="38100" anchor="t" anchorCtr="0">
            <a:noAutofit/>
          </a:bodyPr>
          <a:lstStyle/>
          <a:p>
            <a:pPr marR="0" algn="l"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What Else Benefits?</a:t>
            </a:r>
          </a:p>
          <a:p>
            <a:pPr lvl="1"/>
            <a:endParaRPr lang="en-US" sz="2200" b="1" dirty="0" smtClean="0">
              <a:latin typeface="Trebuchet MS"/>
              <a:ea typeface="Trebuchet MS"/>
              <a:cs typeface="Trebuchet MS"/>
              <a:sym typeface="Trebuchet MS"/>
            </a:endParaRPr>
          </a:p>
          <a:p>
            <a:r>
              <a:rPr lang="en-US" sz="2400" b="1" dirty="0" smtClean="0">
                <a:latin typeface="Trebuchet MS"/>
                <a:ea typeface="Trebuchet MS"/>
                <a:cs typeface="Trebuchet MS"/>
                <a:sym typeface="Trebuchet MS"/>
              </a:rPr>
              <a:t>Fields of Study:</a:t>
            </a:r>
          </a:p>
          <a:p>
            <a:pPr marL="450850"/>
            <a:endParaRPr lang="en-US" sz="2400" dirty="0" smtClean="0">
              <a:latin typeface="Trebuchet MS"/>
              <a:ea typeface="Trebuchet MS"/>
              <a:cs typeface="Trebuchet MS"/>
              <a:sym typeface="Trebuchet MS"/>
            </a:endParaRPr>
          </a:p>
          <a:p>
            <a:pPr marL="450850"/>
            <a:r>
              <a:rPr lang="en-US" sz="2400" dirty="0" smtClean="0">
                <a:latin typeface="Trebuchet MS"/>
                <a:ea typeface="Trebuchet MS"/>
                <a:cs typeface="Trebuchet MS"/>
                <a:sym typeface="Trebuchet MS"/>
              </a:rPr>
              <a:t>Greater access to information</a:t>
            </a:r>
          </a:p>
          <a:p>
            <a:pPr marL="450850"/>
            <a:r>
              <a:rPr lang="en-US" sz="2400" dirty="0" smtClean="0">
                <a:latin typeface="Trebuchet MS"/>
                <a:ea typeface="Trebuchet MS"/>
                <a:cs typeface="Trebuchet MS"/>
                <a:sym typeface="Trebuchet MS"/>
              </a:rPr>
              <a:t>   </a:t>
            </a:r>
            <a:r>
              <a:rPr lang="en-US" sz="2400" dirty="0" err="1" smtClean="0">
                <a:latin typeface="Trebuchet MS"/>
                <a:ea typeface="Trebuchet MS"/>
                <a:cs typeface="Trebuchet MS"/>
                <a:sym typeface="Wingdings" pitchFamily="2" charset="2"/>
              </a:rPr>
              <a:t></a:t>
            </a:r>
            <a:r>
              <a:rPr lang="en-US" sz="2400" dirty="0" smtClean="0">
                <a:latin typeface="Trebuchet MS"/>
                <a:ea typeface="Trebuchet MS"/>
                <a:cs typeface="Trebuchet MS"/>
                <a:sym typeface="Wingdings" pitchFamily="2" charset="2"/>
              </a:rPr>
              <a:t> </a:t>
            </a:r>
            <a:r>
              <a:rPr lang="en-US" sz="2400" dirty="0" smtClean="0">
                <a:latin typeface="Trebuchet MS"/>
                <a:ea typeface="Trebuchet MS"/>
                <a:cs typeface="Trebuchet MS"/>
                <a:sym typeface="Trebuchet MS"/>
              </a:rPr>
              <a:t>More informed research</a:t>
            </a:r>
          </a:p>
          <a:p>
            <a:pPr marL="450850"/>
            <a:r>
              <a:rPr lang="en-US" sz="2400" dirty="0" smtClean="0">
                <a:latin typeface="Trebuchet MS"/>
                <a:ea typeface="Trebuchet MS"/>
                <a:cs typeface="Trebuchet MS"/>
                <a:sym typeface="Trebuchet MS"/>
              </a:rPr>
              <a:t>      </a:t>
            </a:r>
            <a:r>
              <a:rPr lang="en-US" sz="2400" dirty="0" err="1" smtClean="0">
                <a:latin typeface="Trebuchet MS"/>
                <a:ea typeface="Trebuchet MS"/>
                <a:cs typeface="Trebuchet MS"/>
                <a:sym typeface="Wingdings" pitchFamily="2" charset="2"/>
              </a:rPr>
              <a:t></a:t>
            </a:r>
            <a:r>
              <a:rPr lang="en-US" sz="2400" dirty="0" smtClean="0">
                <a:latin typeface="Trebuchet MS"/>
                <a:ea typeface="Trebuchet MS"/>
                <a:cs typeface="Trebuchet MS"/>
                <a:sym typeface="Wingdings" pitchFamily="2" charset="2"/>
              </a:rPr>
              <a:t> </a:t>
            </a:r>
            <a:r>
              <a:rPr lang="en-US" sz="2400" dirty="0" smtClean="0">
                <a:latin typeface="Trebuchet MS"/>
                <a:ea typeface="Trebuchet MS"/>
                <a:cs typeface="Trebuchet MS"/>
                <a:sym typeface="Trebuchet MS"/>
              </a:rPr>
              <a:t>Better research</a:t>
            </a:r>
          </a:p>
          <a:p>
            <a:pPr marL="450850"/>
            <a:endParaRPr lang="en-US" sz="2400" dirty="0" smtClean="0">
              <a:latin typeface="Trebuchet MS"/>
              <a:ea typeface="Trebuchet MS"/>
              <a:cs typeface="Trebuchet MS"/>
              <a:sym typeface="Trebuchet MS"/>
            </a:endParaRPr>
          </a:p>
          <a:p>
            <a:pPr marL="450850"/>
            <a:r>
              <a:rPr lang="en-US" sz="2400" dirty="0" smtClean="0">
                <a:latin typeface="Trebuchet MS"/>
                <a:ea typeface="Trebuchet MS"/>
                <a:cs typeface="Trebuchet MS"/>
                <a:sym typeface="Trebuchet MS"/>
              </a:rPr>
              <a:t>Articles made OA before they appear in journal</a:t>
            </a:r>
          </a:p>
          <a:p>
            <a:pPr marL="450850"/>
            <a:r>
              <a:rPr lang="en-US" sz="2400" dirty="0" smtClean="0">
                <a:latin typeface="Trebuchet MS"/>
                <a:ea typeface="Trebuchet MS"/>
                <a:cs typeface="Trebuchet MS"/>
                <a:sym typeface="Trebuchet MS"/>
              </a:rPr>
              <a:t>   </a:t>
            </a:r>
            <a:r>
              <a:rPr lang="en-US" sz="2400" dirty="0" err="1" smtClean="0">
                <a:latin typeface="Trebuchet MS"/>
                <a:ea typeface="Trebuchet MS"/>
                <a:cs typeface="Trebuchet MS"/>
                <a:sym typeface="Wingdings" pitchFamily="2" charset="2"/>
              </a:rPr>
              <a:t></a:t>
            </a:r>
            <a:r>
              <a:rPr lang="en-US" sz="2400" dirty="0" smtClean="0">
                <a:latin typeface="Trebuchet MS"/>
                <a:ea typeface="Trebuchet MS"/>
                <a:cs typeface="Trebuchet MS"/>
                <a:sym typeface="Wingdings" pitchFamily="2" charset="2"/>
              </a:rPr>
              <a:t> </a:t>
            </a:r>
            <a:r>
              <a:rPr lang="en-US" sz="2400" dirty="0" smtClean="0">
                <a:latin typeface="Trebuchet MS"/>
                <a:ea typeface="Trebuchet MS"/>
                <a:cs typeface="Trebuchet MS"/>
                <a:sym typeface="Trebuchet MS"/>
              </a:rPr>
              <a:t>Ends reliance on journal publication cycles</a:t>
            </a:r>
          </a:p>
          <a:p>
            <a:pPr marL="450850"/>
            <a:r>
              <a:rPr lang="en-US" sz="2400" dirty="0" smtClean="0">
                <a:latin typeface="Trebuchet MS"/>
                <a:ea typeface="Trebuchet MS"/>
                <a:cs typeface="Trebuchet MS"/>
                <a:sym typeface="Trebuchet MS"/>
              </a:rPr>
              <a:t>      </a:t>
            </a:r>
            <a:r>
              <a:rPr lang="en-US" sz="2400" dirty="0" err="1" smtClean="0">
                <a:latin typeface="Trebuchet MS"/>
                <a:ea typeface="Trebuchet MS"/>
                <a:cs typeface="Trebuchet MS"/>
                <a:sym typeface="Wingdings" pitchFamily="2" charset="2"/>
              </a:rPr>
              <a:t></a:t>
            </a:r>
            <a:r>
              <a:rPr lang="en-US" sz="2400" dirty="0" smtClean="0">
                <a:latin typeface="Trebuchet MS"/>
                <a:ea typeface="Trebuchet MS"/>
                <a:cs typeface="Trebuchet MS"/>
                <a:sym typeface="Wingdings" pitchFamily="2" charset="2"/>
              </a:rPr>
              <a:t> </a:t>
            </a:r>
            <a:r>
              <a:rPr lang="en-US" sz="2400" dirty="0" smtClean="0">
                <a:latin typeface="Trebuchet MS"/>
                <a:ea typeface="Trebuchet MS"/>
                <a:cs typeface="Trebuchet MS"/>
                <a:sym typeface="Trebuchet MS"/>
              </a:rPr>
              <a:t>Allows others to respond more quickly</a:t>
            </a:r>
          </a:p>
          <a:p>
            <a:pPr marL="450850"/>
            <a:r>
              <a:rPr lang="en-US" sz="2400" dirty="0" smtClean="0">
                <a:latin typeface="Trebuchet MS"/>
                <a:ea typeface="Trebuchet MS"/>
                <a:cs typeface="Trebuchet MS"/>
                <a:sym typeface="Trebuchet MS"/>
              </a:rPr>
              <a:t>         </a:t>
            </a:r>
            <a:r>
              <a:rPr lang="en-US" sz="2400" dirty="0" err="1" smtClean="0">
                <a:latin typeface="Trebuchet MS"/>
                <a:ea typeface="Trebuchet MS"/>
                <a:cs typeface="Trebuchet MS"/>
                <a:sym typeface="Wingdings" pitchFamily="2" charset="2"/>
              </a:rPr>
              <a:t></a:t>
            </a:r>
            <a:r>
              <a:rPr lang="en-US" sz="2400" dirty="0" smtClean="0">
                <a:latin typeface="Trebuchet MS"/>
                <a:ea typeface="Trebuchet MS"/>
                <a:cs typeface="Trebuchet MS"/>
                <a:sym typeface="Wingdings" pitchFamily="2" charset="2"/>
              </a:rPr>
              <a:t> </a:t>
            </a:r>
            <a:r>
              <a:rPr lang="en-US" sz="2400" dirty="0" smtClean="0">
                <a:latin typeface="Trebuchet MS"/>
                <a:ea typeface="Trebuchet MS"/>
                <a:cs typeface="Trebuchet MS"/>
                <a:sym typeface="Trebuchet MS"/>
              </a:rPr>
              <a:t>Speeds innovation</a:t>
            </a:r>
          </a:p>
          <a:p>
            <a:pPr marL="450850">
              <a:lnSpc>
                <a:spcPct val="95000"/>
              </a:lnSpc>
            </a:pPr>
            <a:endParaRPr lang="en-US" sz="2400" dirty="0" smtClean="0">
              <a:latin typeface="Trebuchet MS"/>
              <a:cs typeface="Trebuchet MS"/>
            </a:endParaRPr>
          </a:p>
          <a:p>
            <a:pPr marL="457200">
              <a:lnSpc>
                <a:spcPct val="95000"/>
              </a:lnSpc>
            </a:pPr>
            <a:endParaRPr lang="en-US" sz="2400" dirty="0" smtClean="0">
              <a:latin typeface="Trebuchet MS"/>
              <a:cs typeface="Trebuchet MS"/>
            </a:endParaRPr>
          </a:p>
          <a:p>
            <a:endParaRPr lang="en-US" sz="2200" dirty="0" smtClean="0">
              <a:latin typeface="Trebuchet MS"/>
              <a:cs typeface="Trebuchet MS"/>
            </a:endParaRPr>
          </a:p>
          <a:p>
            <a:endParaRPr lang="en-US" sz="2200" dirty="0" smtClean="0">
              <a:latin typeface="Trebuchet MS"/>
              <a:cs typeface="Trebuchet MS"/>
            </a:endParaRP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0" y="0"/>
            <a:ext cx="9144000" cy="6858000"/>
          </a:xfrm>
          <a:prstGeom prst="rect">
            <a:avLst/>
          </a:prstGeom>
          <a:blipFill>
            <a:blip r:embed="rId3"/>
            <a:stretch>
              <a:fillRect/>
            </a:stretch>
          </a:blipFill>
        </p:spPr>
      </p:sp>
      <p:sp>
        <p:nvSpPr>
          <p:cNvPr id="188" name="Shape 188"/>
          <p:cNvSpPr txBox="1"/>
          <p:nvPr/>
        </p:nvSpPr>
        <p:spPr>
          <a:xfrm>
            <a:off x="342900" y="247299"/>
            <a:ext cx="8458200" cy="5862812"/>
          </a:xfrm>
          <a:prstGeom prst="rect">
            <a:avLst/>
          </a:prstGeom>
        </p:spPr>
        <p:txBody>
          <a:bodyPr lIns="38100" tIns="38100" rIns="38100" bIns="38100" anchor="t" anchorCtr="0">
            <a:noAutofit/>
          </a:bodyPr>
          <a:lstStyle/>
          <a:p>
            <a:pPr marR="0" algn="l"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And What Else?</a:t>
            </a:r>
          </a:p>
          <a:p>
            <a:pPr lvl="1"/>
            <a:endParaRPr lang="en-US" sz="2200" b="1" dirty="0" smtClean="0">
              <a:latin typeface="Trebuchet MS"/>
              <a:ea typeface="Trebuchet MS"/>
              <a:cs typeface="Trebuchet MS"/>
              <a:sym typeface="Trebuchet MS"/>
            </a:endParaRPr>
          </a:p>
          <a:p>
            <a:r>
              <a:rPr lang="en-US" sz="2400" b="1" dirty="0" smtClean="0">
                <a:latin typeface="Trebuchet MS"/>
                <a:ea typeface="Trebuchet MS"/>
                <a:cs typeface="Trebuchet MS"/>
                <a:sym typeface="Trebuchet MS"/>
              </a:rPr>
              <a:t>The Public:</a:t>
            </a:r>
          </a:p>
          <a:p>
            <a:endParaRPr lang="en-US" sz="2400" dirty="0" smtClean="0"/>
          </a:p>
          <a:p>
            <a:pPr marL="450850"/>
            <a:r>
              <a:rPr lang="en-US" sz="2400" dirty="0" smtClean="0">
                <a:latin typeface="Trebuchet MS"/>
                <a:ea typeface="Trebuchet MS"/>
                <a:cs typeface="Trebuchet MS"/>
                <a:sym typeface="Trebuchet MS"/>
              </a:rPr>
              <a:t>Greater access to information</a:t>
            </a:r>
          </a:p>
          <a:p>
            <a:pPr marL="450850"/>
            <a:r>
              <a:rPr lang="en-US" sz="2400" dirty="0" smtClean="0">
                <a:latin typeface="Trebuchet MS"/>
                <a:ea typeface="Trebuchet MS"/>
                <a:cs typeface="Trebuchet MS"/>
                <a:sym typeface="Wingdings"/>
              </a:rPr>
              <a:t>   </a:t>
            </a:r>
            <a:r>
              <a:rPr lang="en-US" sz="2400" dirty="0" err="1" smtClean="0">
                <a:latin typeface="Trebuchet MS"/>
                <a:ea typeface="Trebuchet MS"/>
                <a:cs typeface="Trebuchet MS"/>
                <a:sym typeface="Wingdings"/>
              </a:rPr>
              <a:t></a:t>
            </a:r>
            <a:r>
              <a:rPr lang="en-US" sz="2400" dirty="0" smtClean="0">
                <a:latin typeface="Trebuchet MS"/>
                <a:ea typeface="Trebuchet MS"/>
                <a:cs typeface="Trebuchet MS"/>
                <a:sym typeface="Wingdings"/>
              </a:rPr>
              <a:t> </a:t>
            </a:r>
            <a:r>
              <a:rPr lang="en-US" sz="2400" dirty="0" smtClean="0">
                <a:latin typeface="Trebuchet MS"/>
                <a:ea typeface="Trebuchet MS"/>
                <a:cs typeface="Trebuchet MS"/>
                <a:sym typeface="Trebuchet MS"/>
              </a:rPr>
              <a:t>Better informed doctors, teachers, journalists, etc.</a:t>
            </a:r>
          </a:p>
          <a:p>
            <a:pPr marL="450850"/>
            <a:r>
              <a:rPr lang="en-US" sz="2400" dirty="0" smtClean="0">
                <a:latin typeface="Trebuchet MS"/>
                <a:ea typeface="Trebuchet MS"/>
                <a:cs typeface="Trebuchet MS"/>
                <a:sym typeface="Wingdings"/>
              </a:rPr>
              <a:t>      </a:t>
            </a:r>
            <a:r>
              <a:rPr lang="en-US" sz="2400" dirty="0" err="1" smtClean="0">
                <a:latin typeface="Trebuchet MS"/>
                <a:ea typeface="Trebuchet MS"/>
                <a:cs typeface="Trebuchet MS"/>
                <a:sym typeface="Wingdings"/>
              </a:rPr>
              <a:t></a:t>
            </a:r>
            <a:r>
              <a:rPr lang="en-US" sz="2400" dirty="0" smtClean="0">
                <a:latin typeface="Trebuchet MS"/>
                <a:ea typeface="Trebuchet MS"/>
                <a:cs typeface="Trebuchet MS"/>
                <a:sym typeface="Wingdings"/>
              </a:rPr>
              <a:t> </a:t>
            </a:r>
            <a:r>
              <a:rPr lang="en-US" sz="2400" dirty="0" smtClean="0">
                <a:latin typeface="Trebuchet MS"/>
                <a:ea typeface="Trebuchet MS"/>
                <a:cs typeface="Trebuchet MS"/>
                <a:sym typeface="Trebuchet MS"/>
              </a:rPr>
              <a:t>Better informed individuals, voters, etc.</a:t>
            </a:r>
          </a:p>
          <a:p>
            <a:pPr marL="450850" lvl="0"/>
            <a:r>
              <a:rPr lang="en-US" sz="2400" dirty="0" smtClean="0">
                <a:latin typeface="Trebuchet MS"/>
                <a:ea typeface="Trebuchet MS"/>
                <a:cs typeface="Trebuchet MS"/>
                <a:sym typeface="Wingdings"/>
              </a:rPr>
              <a:t>         </a:t>
            </a:r>
            <a:r>
              <a:rPr lang="en-US" sz="2400" dirty="0" err="1" smtClean="0">
                <a:latin typeface="Trebuchet MS"/>
                <a:ea typeface="Trebuchet MS"/>
                <a:cs typeface="Trebuchet MS"/>
                <a:sym typeface="Wingdings"/>
              </a:rPr>
              <a:t></a:t>
            </a:r>
            <a:r>
              <a:rPr lang="en-US" sz="2400" dirty="0" smtClean="0">
                <a:latin typeface="Trebuchet MS"/>
                <a:ea typeface="Trebuchet MS"/>
                <a:cs typeface="Trebuchet MS"/>
                <a:sym typeface="Wingdings"/>
              </a:rPr>
              <a:t> </a:t>
            </a:r>
            <a:r>
              <a:rPr lang="en-US" sz="2400" dirty="0" smtClean="0">
                <a:latin typeface="Trebuchet MS"/>
                <a:ea typeface="Trebuchet MS"/>
                <a:cs typeface="Trebuchet MS"/>
                <a:sym typeface="Trebuchet MS"/>
              </a:rPr>
              <a:t>Healthier, better educated people living in </a:t>
            </a:r>
          </a:p>
          <a:p>
            <a:pPr marL="450850" lvl="0"/>
            <a:r>
              <a:rPr lang="en-US" sz="2400" dirty="0" smtClean="0">
                <a:latin typeface="Trebuchet MS"/>
                <a:ea typeface="Trebuchet MS"/>
                <a:cs typeface="Trebuchet MS"/>
                <a:sym typeface="Trebuchet MS"/>
              </a:rPr>
              <a:t>              a cleaner, safer, more evidence-based world</a:t>
            </a:r>
          </a:p>
          <a:p>
            <a:pPr>
              <a:lnSpc>
                <a:spcPct val="95000"/>
              </a:lnSpc>
            </a:pPr>
            <a:endParaRPr lang="en-US" sz="2400" dirty="0" smtClean="0">
              <a:latin typeface="Trebuchet MS"/>
              <a:cs typeface="Trebuchet MS"/>
            </a:endParaRPr>
          </a:p>
          <a:p>
            <a:pPr>
              <a:lnSpc>
                <a:spcPct val="95000"/>
              </a:lnSpc>
            </a:pPr>
            <a:endParaRPr lang="en-US" sz="2400" dirty="0" smtClean="0">
              <a:latin typeface="Trebuchet MS"/>
              <a:cs typeface="Trebuchet MS"/>
            </a:endParaRPr>
          </a:p>
          <a:p>
            <a:endParaRPr lang="en-US" sz="2200" dirty="0" smtClean="0">
              <a:latin typeface="Trebuchet MS"/>
              <a:cs typeface="Trebuchet MS"/>
            </a:endParaRPr>
          </a:p>
          <a:p>
            <a:endParaRPr lang="en-US" sz="2200" dirty="0" smtClean="0">
              <a:latin typeface="Trebuchet MS"/>
              <a:cs typeface="Trebuchet MS"/>
            </a:endParaRP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p:nvPr/>
        </p:nvSpPr>
        <p:spPr>
          <a:xfrm>
            <a:off x="0" y="0"/>
            <a:ext cx="9144000" cy="6858000"/>
          </a:xfrm>
          <a:prstGeom prst="rect">
            <a:avLst/>
          </a:prstGeom>
          <a:blipFill>
            <a:blip r:embed="rId3"/>
            <a:stretch>
              <a:fillRect/>
            </a:stretch>
          </a:blipFill>
        </p:spPr>
      </p:sp>
      <p:sp>
        <p:nvSpPr>
          <p:cNvPr id="246" name="Shape 246"/>
          <p:cNvSpPr txBox="1"/>
          <p:nvPr/>
        </p:nvSpPr>
        <p:spPr>
          <a:xfrm>
            <a:off x="342900" y="247367"/>
            <a:ext cx="8458200" cy="5278212"/>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US" sz="3600" b="1" dirty="0" smtClean="0">
                <a:latin typeface="Trebuchet MS"/>
                <a:ea typeface="Trebuchet MS"/>
                <a:cs typeface="Trebuchet MS"/>
                <a:sym typeface="Trebuchet MS"/>
              </a:rPr>
              <a:t>Put Differently…</a:t>
            </a:r>
          </a:p>
          <a:p>
            <a:endParaRPr sz="2200" dirty="0" smtClean="0"/>
          </a:p>
          <a:p>
            <a:pPr algn="ctr"/>
            <a:endParaRPr lang="en-US" sz="2800" b="1" dirty="0" smtClean="0">
              <a:latin typeface="Trebuchet MS" pitchFamily="34" charset="0"/>
            </a:endParaRPr>
          </a:p>
          <a:p>
            <a:pPr algn="ctr"/>
            <a:endParaRPr lang="en-US" sz="3200" b="1" dirty="0" smtClean="0">
              <a:latin typeface="Trebuchet MS" pitchFamily="34" charset="0"/>
            </a:endParaRPr>
          </a:p>
          <a:p>
            <a:pPr algn="ctr"/>
            <a:r>
              <a:rPr lang="en-US" sz="3200" b="1" dirty="0" smtClean="0">
                <a:latin typeface="Trebuchet MS" pitchFamily="34" charset="0"/>
              </a:rPr>
              <a:t>“Closed access means people die.” </a:t>
            </a:r>
          </a:p>
          <a:p>
            <a:pPr algn="ctr"/>
            <a:r>
              <a:rPr lang="en-US" sz="2400" dirty="0" smtClean="0">
                <a:latin typeface="Trebuchet MS" pitchFamily="34" charset="0"/>
              </a:rPr>
              <a:t>— Peter Murray-Rust, University of Cambridge</a:t>
            </a:r>
          </a:p>
          <a:p>
            <a:pPr algn="ctr"/>
            <a:endParaRPr lang="en-US" sz="2400" dirty="0" smtClean="0">
              <a:latin typeface="Trebuchet MS" pitchFamily="34" charset="0"/>
            </a:endParaRPr>
          </a:p>
          <a:p>
            <a:pPr algn="ctr"/>
            <a:endParaRPr lang="en-US" sz="1800" dirty="0" smtClean="0">
              <a:latin typeface="Trebuchet MS" pitchFamily="34" charset="0"/>
            </a:endParaRPr>
          </a:p>
          <a:p>
            <a:pPr algn="ctr"/>
            <a:endParaRPr lang="en-US" sz="1800" dirty="0" smtClean="0">
              <a:latin typeface="Trebuchet MS" pitchFamily="34" charset="0"/>
            </a:endParaRPr>
          </a:p>
          <a:p>
            <a:pPr algn="ctr"/>
            <a:r>
              <a:rPr lang="en-US" sz="1800" dirty="0" smtClean="0">
                <a:latin typeface="Trebuchet MS" pitchFamily="34" charset="0"/>
              </a:rPr>
              <a:t>Read more at:</a:t>
            </a:r>
          </a:p>
          <a:p>
            <a:pPr algn="ctr"/>
            <a:r>
              <a:rPr lang="en-US" sz="1800" dirty="0" smtClean="0">
                <a:latin typeface="Trebuchet MS" pitchFamily="34" charset="0"/>
                <a:hlinkClick r:id="rId4"/>
              </a:rPr>
              <a:t>http://blogs.ch.cam.ac.uk/pmr/2011/10/23/</a:t>
            </a:r>
            <a:br>
              <a:rPr lang="en-US" sz="1800" dirty="0" smtClean="0">
                <a:latin typeface="Trebuchet MS" pitchFamily="34" charset="0"/>
                <a:hlinkClick r:id="rId4"/>
              </a:rPr>
            </a:br>
            <a:r>
              <a:rPr lang="en-US" sz="1800" dirty="0" smtClean="0">
                <a:latin typeface="Trebuchet MS" pitchFamily="34" charset="0"/>
                <a:hlinkClick r:id="rId4"/>
              </a:rPr>
              <a:t>open-research-reports-what-jenny-and-i-said-and-why-i-am-angry/</a:t>
            </a:r>
            <a:r>
              <a:rPr lang="en-US" sz="1800" dirty="0" smtClean="0">
                <a:latin typeface="Trebuchet MS" pitchFamily="34" charset="0"/>
              </a:rPr>
              <a:t> </a:t>
            </a:r>
          </a:p>
          <a:p>
            <a:endParaRPr lang="en" sz="2800" b="1" dirty="0">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sp>
        <p:nvSpPr>
          <p:cNvPr id="47" name="Shape 47"/>
          <p:cNvSpPr txBox="1"/>
          <p:nvPr/>
        </p:nvSpPr>
        <p:spPr>
          <a:xfrm>
            <a:off x="346597" y="247299"/>
            <a:ext cx="8450806" cy="6005563"/>
          </a:xfrm>
          <a:prstGeom prst="rect">
            <a:avLst/>
          </a:prstGeom>
        </p:spPr>
        <p:txBody>
          <a:bodyPr lIns="38100" tIns="38100" rIns="38100" bIns="38100" anchor="t" anchorCtr="0">
            <a:noAutofit/>
          </a:bodyPr>
          <a:lstStyle/>
          <a:p>
            <a:pPr marR="0" algn="l"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Scholarly Publishing Then</a:t>
            </a:r>
          </a:p>
          <a:p>
            <a:pPr marR="0" algn="l" rtl="0">
              <a:lnSpc>
                <a:spcPct val="100000"/>
              </a:lnSpc>
              <a:spcBef>
                <a:spcPts val="0"/>
              </a:spcBef>
              <a:spcAft>
                <a:spcPts val="0"/>
              </a:spcAft>
              <a:buNone/>
            </a:pPr>
            <a:endParaRPr lang="en-US" sz="2200" dirty="0" smtClean="0">
              <a:latin typeface="Trebuchet MS"/>
              <a:ea typeface="Trebuchet MS"/>
              <a:cs typeface="Trebuchet MS"/>
              <a:sym typeface="Trebuchet MS"/>
            </a:endParaRPr>
          </a:p>
        </p:txBody>
      </p:sp>
      <p:pic>
        <p:nvPicPr>
          <p:cNvPr id="5" name="Picture 4" descr="philosophical-transactions-v1_510.jpg"/>
          <p:cNvPicPr>
            <a:picLocks noChangeAspect="1"/>
          </p:cNvPicPr>
          <p:nvPr/>
        </p:nvPicPr>
        <p:blipFill>
          <a:blip r:embed="rId4"/>
          <a:stretch>
            <a:fillRect/>
          </a:stretch>
        </p:blipFill>
        <p:spPr>
          <a:xfrm>
            <a:off x="1333500" y="1181100"/>
            <a:ext cx="6477000" cy="4495800"/>
          </a:xfrm>
          <a:prstGeom prst="rect">
            <a:avLst/>
          </a:prstGeom>
        </p:spPr>
      </p:pic>
    </p:spTree>
    <p:extLst>
      <p:ext uri="{BB962C8B-B14F-4D97-AF65-F5344CB8AC3E}">
        <p14:creationId xmlns:p14="http://schemas.microsoft.com/office/powerpoint/2010/main" val="1094590633"/>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p:nvPr/>
        </p:nvSpPr>
        <p:spPr>
          <a:xfrm>
            <a:off x="0" y="0"/>
            <a:ext cx="9144000" cy="6858000"/>
          </a:xfrm>
          <a:prstGeom prst="rect">
            <a:avLst/>
          </a:prstGeom>
          <a:blipFill>
            <a:blip r:embed="rId3"/>
            <a:stretch>
              <a:fillRect/>
            </a:stretch>
          </a:blipFill>
        </p:spPr>
      </p:sp>
      <p:sp>
        <p:nvSpPr>
          <p:cNvPr id="246" name="Shape 246"/>
          <p:cNvSpPr txBox="1"/>
          <p:nvPr/>
        </p:nvSpPr>
        <p:spPr>
          <a:xfrm>
            <a:off x="342900" y="247367"/>
            <a:ext cx="8458200" cy="5278212"/>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US" sz="3600" b="1" dirty="0" smtClean="0">
                <a:latin typeface="Trebuchet MS"/>
                <a:ea typeface="Trebuchet MS"/>
                <a:cs typeface="Trebuchet MS"/>
                <a:sym typeface="Trebuchet MS"/>
              </a:rPr>
              <a:t>But Publishers Say…</a:t>
            </a:r>
          </a:p>
          <a:p>
            <a:endParaRPr sz="2200" dirty="0" smtClean="0"/>
          </a:p>
          <a:p>
            <a:pPr algn="ctr"/>
            <a:endParaRPr lang="en-US" sz="3200" b="1" dirty="0" smtClean="0">
              <a:latin typeface="Trebuchet MS" pitchFamily="34" charset="0"/>
            </a:endParaRPr>
          </a:p>
          <a:p>
            <a:pPr algn="ctr"/>
            <a:r>
              <a:rPr lang="en-US" sz="2800" dirty="0" smtClean="0">
                <a:latin typeface="Trebuchet MS" pitchFamily="34" charset="0"/>
              </a:rPr>
              <a:t>“Most people involved in scientific research and in need of scientific information already have access to the articles in journals through library subscriptions at their affiliated institutions.” </a:t>
            </a:r>
          </a:p>
          <a:p>
            <a:pPr algn="ctr"/>
            <a:endParaRPr lang="en-US" sz="2800" dirty="0" smtClean="0">
              <a:latin typeface="Trebuchet MS" pitchFamily="34" charset="0"/>
            </a:endParaRPr>
          </a:p>
          <a:p>
            <a:r>
              <a:rPr lang="en-US" sz="2800" dirty="0" smtClean="0">
                <a:latin typeface="Trebuchet MS" pitchFamily="34" charset="0"/>
              </a:rPr>
              <a:t>            — Association of American Publishers</a:t>
            </a:r>
          </a:p>
          <a:p>
            <a:r>
              <a:rPr lang="en-US" sz="2800" dirty="0" smtClean="0">
                <a:latin typeface="Trebuchet MS" pitchFamily="34" charset="0"/>
              </a:rPr>
              <a:t>            </a:t>
            </a:r>
            <a:r>
              <a:rPr lang="en-US" sz="2800" dirty="0" smtClean="0">
                <a:latin typeface="Trebuchet MS" pitchFamily="34" charset="0"/>
                <a:hlinkClick r:id="rId4"/>
              </a:rPr>
              <a:t>http://www.publishers.org/issues/5/8/</a:t>
            </a:r>
            <a:r>
              <a:rPr lang="en-US" sz="2800" dirty="0" smtClean="0">
                <a:latin typeface="Trebuchet MS" pitchFamily="34" charset="0"/>
              </a:rPr>
              <a:t> </a:t>
            </a:r>
          </a:p>
          <a:p>
            <a:pPr algn="ctr"/>
            <a:endParaRPr lang="en-US" sz="2400" dirty="0" smtClean="0">
              <a:latin typeface="Trebuchet MS" pitchFamily="34" charset="0"/>
            </a:endParaRPr>
          </a:p>
          <a:p>
            <a:pPr algn="ctr"/>
            <a:endParaRPr lang="en-US" sz="1800" dirty="0" smtClean="0">
              <a:latin typeface="Trebuchet MS" pitchFamily="34" charset="0"/>
            </a:endParaRP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0" y="0"/>
            <a:ext cx="9144000" cy="6858000"/>
          </a:xfrm>
          <a:prstGeom prst="rect">
            <a:avLst/>
          </a:prstGeom>
          <a:blipFill>
            <a:blip r:embed="rId3"/>
            <a:stretch>
              <a:fillRect/>
            </a:stretch>
          </a:blipFill>
        </p:spPr>
      </p:sp>
      <p:sp>
        <p:nvSpPr>
          <p:cNvPr id="188" name="Shape 188"/>
          <p:cNvSpPr txBox="1"/>
          <p:nvPr/>
        </p:nvSpPr>
        <p:spPr>
          <a:xfrm>
            <a:off x="342900" y="247299"/>
            <a:ext cx="8458200" cy="5140215"/>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Oh, Really?</a:t>
            </a:r>
          </a:p>
          <a:p>
            <a:pPr marL="800100" lvl="1"/>
            <a:endParaRPr lang="en-US" sz="2200" b="1" dirty="0" smtClean="0">
              <a:latin typeface="Trebuchet MS"/>
              <a:ea typeface="Trebuchet MS"/>
              <a:cs typeface="Trebuchet MS"/>
              <a:sym typeface="Trebuchet MS"/>
            </a:endParaRPr>
          </a:p>
          <a:p>
            <a:pPr lvl="1" algn="ctr"/>
            <a:r>
              <a:rPr lang="en-US" sz="2800" b="1" dirty="0" smtClean="0">
                <a:latin typeface="Trebuchet MS" pitchFamily="34" charset="0"/>
              </a:rPr>
              <a:t>What about… </a:t>
            </a:r>
          </a:p>
          <a:p>
            <a:pPr lvl="1" algn="ctr"/>
            <a:endParaRPr lang="en-US" sz="2800" b="1" dirty="0" smtClean="0">
              <a:latin typeface="Trebuchet MS" pitchFamily="34" charset="0"/>
            </a:endParaRPr>
          </a:p>
          <a:p>
            <a:pPr lvl="1" algn="ctr"/>
            <a:r>
              <a:rPr lang="en-US" sz="2800" dirty="0" smtClean="0">
                <a:latin typeface="Trebuchet MS" pitchFamily="34" charset="0"/>
              </a:rPr>
              <a:t>patients</a:t>
            </a:r>
          </a:p>
          <a:p>
            <a:pPr lvl="1" algn="ctr"/>
            <a:r>
              <a:rPr lang="en-US" sz="2800" dirty="0" smtClean="0">
                <a:latin typeface="Trebuchet MS" pitchFamily="34" charset="0"/>
              </a:rPr>
              <a:t>high school students</a:t>
            </a:r>
          </a:p>
          <a:p>
            <a:pPr lvl="1" algn="ctr"/>
            <a:r>
              <a:rPr lang="en-US" sz="2800" dirty="0">
                <a:latin typeface="Trebuchet MS" pitchFamily="34" charset="0"/>
              </a:rPr>
              <a:t>c</a:t>
            </a:r>
            <a:r>
              <a:rPr lang="en-US" sz="2800" dirty="0" smtClean="0">
                <a:latin typeface="Trebuchet MS" pitchFamily="34" charset="0"/>
              </a:rPr>
              <a:t>ollege and graduate alumni</a:t>
            </a:r>
          </a:p>
          <a:p>
            <a:pPr lvl="1" algn="ctr"/>
            <a:r>
              <a:rPr lang="en-US" sz="2800" dirty="0" smtClean="0">
                <a:latin typeface="Trebuchet MS" pitchFamily="34" charset="0"/>
              </a:rPr>
              <a:t>independent researchers</a:t>
            </a:r>
          </a:p>
          <a:p>
            <a:pPr lvl="1" algn="ctr"/>
            <a:r>
              <a:rPr lang="en-US" sz="2800" dirty="0" smtClean="0">
                <a:latin typeface="Trebuchet MS" pitchFamily="34" charset="0"/>
              </a:rPr>
              <a:t>citizen scientists</a:t>
            </a:r>
          </a:p>
          <a:p>
            <a:pPr lvl="1" algn="ctr"/>
            <a:r>
              <a:rPr lang="en-US" sz="2800" dirty="0" smtClean="0">
                <a:latin typeface="Trebuchet MS" pitchFamily="34" charset="0"/>
              </a:rPr>
              <a:t>etc.</a:t>
            </a:r>
          </a:p>
          <a:p>
            <a:pPr lvl="1"/>
            <a:endParaRPr lang="en-US" sz="2200" b="1" dirty="0" smtClean="0">
              <a:latin typeface="Trebuchet MS" pitchFamily="34" charset="0"/>
            </a:endParaRPr>
          </a:p>
          <a:p>
            <a:endParaRPr lang="en-US" sz="2200" dirty="0" smtClean="0">
              <a:latin typeface="Trebuchet MS" pitchFamily="34" charset="0"/>
            </a:endParaRPr>
          </a:p>
          <a:p>
            <a:endParaRPr lang="en-US" sz="2200" dirty="0" smtClean="0">
              <a:latin typeface="Trebuchet MS" pitchFamily="34" charset="0"/>
            </a:endParaRP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0" y="0"/>
            <a:ext cx="9144000" cy="6858000"/>
          </a:xfrm>
          <a:prstGeom prst="rect">
            <a:avLst/>
          </a:prstGeom>
          <a:blipFill>
            <a:blip r:embed="rId3"/>
            <a:stretch>
              <a:fillRect/>
            </a:stretch>
          </a:blipFill>
        </p:spPr>
      </p:sp>
      <p:sp>
        <p:nvSpPr>
          <p:cNvPr id="5" name="TextBox 4"/>
          <p:cNvSpPr txBox="1"/>
          <p:nvPr/>
        </p:nvSpPr>
        <p:spPr>
          <a:xfrm>
            <a:off x="863600" y="4780709"/>
            <a:ext cx="7416800" cy="1107996"/>
          </a:xfrm>
          <a:prstGeom prst="rect">
            <a:avLst/>
          </a:prstGeom>
          <a:noFill/>
        </p:spPr>
        <p:txBody>
          <a:bodyPr wrap="square" rtlCol="0">
            <a:spAutoFit/>
          </a:bodyPr>
          <a:lstStyle/>
          <a:p>
            <a:pPr algn="ctr"/>
            <a:r>
              <a:rPr lang="en-US" dirty="0" smtClean="0">
                <a:latin typeface="Trebuchet MS"/>
                <a:cs typeface="Trebuchet MS"/>
                <a:hlinkClick r:id="rId4"/>
              </a:rPr>
              <a:t>http://www.smithsonianmag.com/science-nature/</a:t>
            </a:r>
          </a:p>
          <a:p>
            <a:pPr algn="ctr"/>
            <a:r>
              <a:rPr lang="en-US" dirty="0" smtClean="0">
                <a:latin typeface="Trebuchet MS"/>
                <a:cs typeface="Trebuchet MS"/>
                <a:hlinkClick r:id="rId4"/>
              </a:rPr>
              <a:t>Jack-Andraka-the-Teen-Prodigy-of-Pancreatic-Cancer-179996151.html</a:t>
            </a:r>
            <a:endParaRPr lang="en-US" dirty="0" smtClean="0">
              <a:latin typeface="Trebuchet MS"/>
              <a:cs typeface="Trebuchet MS"/>
            </a:endParaRPr>
          </a:p>
          <a:p>
            <a:pPr algn="ctr"/>
            <a:endParaRPr lang="en-US" dirty="0" smtClean="0">
              <a:latin typeface="Trebuchet MS"/>
              <a:cs typeface="Trebuchet MS"/>
            </a:endParaRPr>
          </a:p>
          <a:p>
            <a:pPr algn="ctr"/>
            <a:r>
              <a:rPr lang="en-US" sz="2400" dirty="0" smtClean="0">
                <a:latin typeface="Trebuchet MS"/>
                <a:cs typeface="Trebuchet MS"/>
              </a:rPr>
              <a:t>Video</a:t>
            </a:r>
            <a:r>
              <a:rPr lang="en-US" sz="2400" dirty="0">
                <a:latin typeface="Trebuchet MS"/>
                <a:cs typeface="Trebuchet MS"/>
              </a:rPr>
              <a:t>: </a:t>
            </a:r>
            <a:r>
              <a:rPr lang="en-US" sz="2400" dirty="0">
                <a:latin typeface="Trebuchet MS"/>
                <a:cs typeface="Trebuchet MS"/>
                <a:hlinkClick r:id="rId5"/>
              </a:rPr>
              <a:t>http://</a:t>
            </a:r>
            <a:r>
              <a:rPr lang="en-US" sz="2400" dirty="0" smtClean="0">
                <a:latin typeface="Trebuchet MS"/>
                <a:cs typeface="Trebuchet MS"/>
                <a:hlinkClick r:id="rId5"/>
              </a:rPr>
              <a:t>youtu.be/G55hlnSD1Ys</a:t>
            </a:r>
            <a:r>
              <a:rPr lang="en-US" sz="2400" dirty="0" smtClean="0">
                <a:latin typeface="Trebuchet MS"/>
                <a:cs typeface="Trebuchet MS"/>
              </a:rPr>
              <a:t>  </a:t>
            </a:r>
            <a:endParaRPr lang="en-US" sz="2400" dirty="0">
              <a:latin typeface="Trebuchet MS"/>
              <a:cs typeface="Trebuchet MS"/>
            </a:endParaRPr>
          </a:p>
        </p:txBody>
      </p:sp>
      <p:pic>
        <p:nvPicPr>
          <p:cNvPr id="6" name="Picture 5" descr="jack andraka.jpg"/>
          <p:cNvPicPr>
            <a:picLocks noChangeAspect="1"/>
          </p:cNvPicPr>
          <p:nvPr/>
        </p:nvPicPr>
        <p:blipFill>
          <a:blip r:embed="rId6"/>
          <a:srcRect t="3764"/>
          <a:stretch>
            <a:fillRect/>
          </a:stretch>
        </p:blipFill>
        <p:spPr>
          <a:xfrm>
            <a:off x="1652588" y="284291"/>
            <a:ext cx="5838825" cy="4384186"/>
          </a:xfrm>
          <a:prstGeom prst="rect">
            <a:avLst/>
          </a:prstGeom>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0" y="0"/>
            <a:ext cx="9144000" cy="6858000"/>
          </a:xfrm>
          <a:prstGeom prst="rect">
            <a:avLst/>
          </a:prstGeom>
          <a:blipFill>
            <a:blip r:embed="rId3"/>
            <a:stretch>
              <a:fillRect/>
            </a:stretch>
          </a:blipFill>
        </p:spPr>
      </p:sp>
      <p:sp>
        <p:nvSpPr>
          <p:cNvPr id="188" name="Shape 188"/>
          <p:cNvSpPr txBox="1"/>
          <p:nvPr/>
        </p:nvSpPr>
        <p:spPr>
          <a:xfrm>
            <a:off x="342900" y="247299"/>
            <a:ext cx="8458200" cy="5140215"/>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US" sz="3600" b="1" dirty="0" smtClean="0">
                <a:latin typeface="Trebuchet MS"/>
                <a:ea typeface="Trebuchet MS"/>
                <a:cs typeface="Trebuchet MS"/>
                <a:sym typeface="Trebuchet MS"/>
              </a:rPr>
              <a:t>More about Gold OA</a:t>
            </a:r>
            <a:endParaRPr lang="en-US" sz="3600" b="1" dirty="0" smtClean="0">
              <a:solidFill>
                <a:srgbClr val="000000"/>
              </a:solidFill>
              <a:latin typeface="Trebuchet MS"/>
              <a:ea typeface="Trebuchet MS"/>
              <a:cs typeface="Trebuchet MS"/>
              <a:sym typeface="Trebuchet MS"/>
            </a:endParaRPr>
          </a:p>
          <a:p>
            <a:pPr marL="800100" lvl="1"/>
            <a:endParaRPr lang="en-US" sz="2800" b="1" dirty="0" smtClean="0">
              <a:latin typeface="Trebuchet MS"/>
              <a:ea typeface="Trebuchet MS"/>
              <a:cs typeface="Trebuchet MS"/>
              <a:sym typeface="Trebuchet MS"/>
            </a:endParaRPr>
          </a:p>
          <a:p>
            <a:pPr algn="ctr">
              <a:lnSpc>
                <a:spcPct val="95000"/>
              </a:lnSpc>
            </a:pPr>
            <a:r>
              <a:rPr lang="en-US" sz="2800" b="1" dirty="0" smtClean="0">
                <a:latin typeface="Trebuchet MS"/>
                <a:cs typeface="Trebuchet MS"/>
              </a:rPr>
              <a:t>Reminder:</a:t>
            </a:r>
          </a:p>
          <a:p>
            <a:pPr algn="ctr">
              <a:lnSpc>
                <a:spcPct val="95000"/>
              </a:lnSpc>
            </a:pPr>
            <a:endParaRPr lang="en-US" sz="2800" dirty="0" smtClean="0">
              <a:latin typeface="Trebuchet MS"/>
              <a:cs typeface="Trebuchet MS"/>
            </a:endParaRPr>
          </a:p>
          <a:p>
            <a:pPr algn="ctr"/>
            <a:r>
              <a:rPr lang="en-US" sz="2400" b="1" dirty="0" smtClean="0">
                <a:latin typeface="Trebuchet MS"/>
                <a:ea typeface="Trebuchet MS"/>
                <a:cs typeface="Trebuchet MS"/>
                <a:sym typeface="Trebuchet MS"/>
              </a:rPr>
              <a:t>“</a:t>
            </a:r>
            <a:r>
              <a:rPr lang="en" sz="2400" b="1" dirty="0" smtClean="0">
                <a:latin typeface="Trebuchet MS"/>
                <a:ea typeface="Trebuchet MS"/>
                <a:cs typeface="Trebuchet MS"/>
                <a:sym typeface="Trebuchet MS"/>
              </a:rPr>
              <a:t>Gold OA”</a:t>
            </a:r>
            <a:r>
              <a:rPr lang="en-US" sz="2400" dirty="0" smtClean="0">
                <a:latin typeface="Trebuchet MS"/>
                <a:ea typeface="Trebuchet MS"/>
                <a:cs typeface="Trebuchet MS"/>
                <a:sym typeface="Trebuchet MS"/>
              </a:rPr>
              <a:t> means </a:t>
            </a:r>
            <a:r>
              <a:rPr lang="en" sz="2400" dirty="0" smtClean="0">
                <a:latin typeface="Trebuchet MS"/>
                <a:ea typeface="Trebuchet MS"/>
                <a:cs typeface="Trebuchet MS"/>
                <a:sym typeface="Trebuchet MS"/>
              </a:rPr>
              <a:t>publishing with publishers</a:t>
            </a:r>
          </a:p>
          <a:p>
            <a:pPr algn="ctr"/>
            <a:r>
              <a:rPr lang="en" sz="2400" dirty="0" smtClean="0">
                <a:latin typeface="Trebuchet MS"/>
                <a:ea typeface="Trebuchet MS"/>
                <a:cs typeface="Trebuchet MS"/>
                <a:sym typeface="Trebuchet MS"/>
              </a:rPr>
              <a:t>that automatically and immediately make </a:t>
            </a:r>
          </a:p>
          <a:p>
            <a:pPr algn="ctr"/>
            <a:r>
              <a:rPr lang="en" sz="2400" dirty="0" smtClean="0">
                <a:latin typeface="Trebuchet MS"/>
                <a:ea typeface="Trebuchet MS"/>
                <a:cs typeface="Trebuchet MS"/>
                <a:sym typeface="Trebuchet MS"/>
              </a:rPr>
              <a:t>the work available online to all at no cost</a:t>
            </a:r>
            <a:r>
              <a:rPr lang="en-US" sz="2400" dirty="0" smtClean="0">
                <a:latin typeface="Trebuchet MS"/>
                <a:ea typeface="Trebuchet MS"/>
                <a:cs typeface="Trebuchet MS"/>
                <a:sym typeface="Trebuchet MS"/>
              </a:rPr>
              <a:t> —</a:t>
            </a:r>
          </a:p>
          <a:p>
            <a:pPr algn="ctr"/>
            <a:r>
              <a:rPr lang="en-US" sz="2400" dirty="0" smtClean="0">
                <a:latin typeface="Trebuchet MS"/>
                <a:ea typeface="Trebuchet MS"/>
                <a:cs typeface="Trebuchet MS"/>
                <a:sym typeface="Trebuchet MS"/>
              </a:rPr>
              <a:t>i.e., journals that are “born” open access</a:t>
            </a:r>
            <a:endParaRPr lang="en" sz="2400" dirty="0" smtClean="0">
              <a:latin typeface="Trebuchet MS"/>
              <a:ea typeface="Trebuchet MS"/>
              <a:cs typeface="Trebuchet MS"/>
              <a:sym typeface="Trebuchet MS"/>
            </a:endParaRPr>
          </a:p>
          <a:p>
            <a:pPr lvl="1"/>
            <a:endParaRPr lang="en-US" sz="2400" b="1" dirty="0" smtClean="0">
              <a:latin typeface="Trebuchet MS"/>
              <a:cs typeface="Trebuchet MS"/>
            </a:endParaRPr>
          </a:p>
          <a:p>
            <a:endParaRPr lang="en-US" sz="2800" dirty="0" smtClean="0">
              <a:latin typeface="Trebuchet MS"/>
              <a:cs typeface="Trebuchet MS"/>
            </a:endParaRPr>
          </a:p>
          <a:p>
            <a:endParaRPr lang="en-US" sz="2200" dirty="0" smtClean="0">
              <a:latin typeface="Trebuchet MS"/>
              <a:cs typeface="Trebuchet MS"/>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9462" name="Text Box 6"/>
          <p:cNvSpPr txBox="1">
            <a:spLocks noChangeArrowheads="1"/>
          </p:cNvSpPr>
          <p:nvPr/>
        </p:nvSpPr>
        <p:spPr bwMode="auto">
          <a:xfrm>
            <a:off x="314325" y="274320"/>
            <a:ext cx="8552498" cy="5255284"/>
          </a:xfrm>
          <a:prstGeom prst="rect">
            <a:avLst/>
          </a:prstGeom>
          <a:noFill/>
          <a:ln w="9525">
            <a:noFill/>
            <a:miter lim="800000"/>
            <a:headEnd/>
            <a:tailEnd/>
          </a:ln>
          <a:effectLst/>
        </p:spPr>
        <p:txBody>
          <a:bodyPr lIns="0" tIns="0" rIns="0" bIns="0">
            <a:prstTxWarp prst="textNoShape">
              <a:avLst/>
            </a:prstTxWarp>
            <a:spAutoFit/>
          </a:bodyPr>
          <a:lstStyle/>
          <a:p>
            <a:pPr>
              <a:lnSpc>
                <a:spcPct val="95000"/>
              </a:lnSpc>
            </a:pPr>
            <a:r>
              <a:rPr lang="en-US" sz="3600" b="1" dirty="0">
                <a:latin typeface="Trebuchet MS"/>
                <a:cs typeface="Trebuchet MS"/>
              </a:rPr>
              <a:t>Respectability of</a:t>
            </a:r>
            <a:r>
              <a:rPr lang="en-US" sz="3600" b="1" dirty="0" smtClean="0">
                <a:latin typeface="Trebuchet MS"/>
                <a:cs typeface="Trebuchet MS"/>
              </a:rPr>
              <a:t> Gold OA </a:t>
            </a:r>
            <a:r>
              <a:rPr lang="en-US" sz="3600" b="1" dirty="0">
                <a:latin typeface="Trebuchet MS"/>
                <a:cs typeface="Trebuchet MS"/>
              </a:rPr>
              <a:t>Journals?</a:t>
            </a:r>
            <a:endParaRPr lang="en-US" sz="3600" dirty="0">
              <a:latin typeface="Trebuchet MS"/>
              <a:cs typeface="Trebuchet MS"/>
            </a:endParaRPr>
          </a:p>
          <a:p>
            <a:pPr>
              <a:lnSpc>
                <a:spcPct val="95000"/>
              </a:lnSpc>
            </a:pPr>
            <a:endParaRPr lang="en-US" b="1" dirty="0" smtClean="0">
              <a:solidFill>
                <a:srgbClr val="000000"/>
              </a:solidFill>
              <a:latin typeface="Trebuchet MS"/>
              <a:cs typeface="Trebuchet MS"/>
            </a:endParaRPr>
          </a:p>
          <a:p>
            <a:endParaRPr lang="en-US" sz="2400" dirty="0" smtClean="0"/>
          </a:p>
          <a:p>
            <a:pPr marL="230188" indent="-14288" algn="ctr"/>
            <a:r>
              <a:rPr lang="en-US" sz="2400" b="1" dirty="0" smtClean="0">
                <a:latin typeface="Trebuchet MS"/>
                <a:ea typeface="Trebuchet MS"/>
                <a:cs typeface="Trebuchet MS"/>
                <a:sym typeface="Trebuchet MS"/>
              </a:rPr>
              <a:t>OA = anyone can read the journal </a:t>
            </a:r>
          </a:p>
          <a:p>
            <a:pPr marL="230188" indent="-14288" algn="ctr"/>
            <a:r>
              <a:rPr lang="en-US" sz="2400" b="1" dirty="0" smtClean="0">
                <a:latin typeface="Trebuchet MS"/>
                <a:ea typeface="Trebuchet MS"/>
                <a:cs typeface="Trebuchet MS"/>
                <a:sym typeface="Trebuchet MS"/>
              </a:rPr>
              <a:t>OA ≠ anyone can publish in the journal</a:t>
            </a:r>
          </a:p>
          <a:p>
            <a:pPr marL="230188" indent="-14288"/>
            <a:endParaRPr lang="en-US" sz="2400" dirty="0" smtClean="0">
              <a:latin typeface="Trebuchet MS"/>
              <a:ea typeface="Trebuchet MS"/>
              <a:cs typeface="Trebuchet MS"/>
              <a:sym typeface="Trebuchet MS"/>
            </a:endParaRPr>
          </a:p>
          <a:p>
            <a:pPr marL="230188" indent="-14288"/>
            <a:r>
              <a:rPr lang="en-US" sz="2200" b="1" dirty="0" smtClean="0">
                <a:latin typeface="Trebuchet MS"/>
                <a:ea typeface="Trebuchet MS"/>
                <a:cs typeface="Trebuchet MS"/>
                <a:sym typeface="Trebuchet MS"/>
              </a:rPr>
              <a:t>OA journals are real journals. </a:t>
            </a:r>
            <a:r>
              <a:rPr lang="en-US" sz="2200" dirty="0" smtClean="0">
                <a:latin typeface="Trebuchet MS"/>
                <a:ea typeface="Trebuchet MS"/>
                <a:cs typeface="Trebuchet MS"/>
                <a:sym typeface="Trebuchet MS"/>
              </a:rPr>
              <a:t>Publishing in an OA journal is not self-publishing or vanity publishing! </a:t>
            </a:r>
          </a:p>
          <a:p>
            <a:pPr marL="230188" indent="-14288">
              <a:buFont typeface="Wingdings" pitchFamily="2" charset="2"/>
              <a:buChar char="§"/>
            </a:pPr>
            <a:endParaRPr lang="en-US" sz="2200" dirty="0" smtClean="0">
              <a:latin typeface="Trebuchet MS"/>
              <a:ea typeface="Trebuchet MS"/>
              <a:cs typeface="Trebuchet MS"/>
              <a:sym typeface="Trebuchet MS"/>
            </a:endParaRPr>
          </a:p>
          <a:p>
            <a:pPr marL="230188" indent="-14288"/>
            <a:r>
              <a:rPr lang="en-US" sz="2200" b="1" dirty="0" smtClean="0">
                <a:latin typeface="Trebuchet MS"/>
                <a:ea typeface="Trebuchet MS"/>
                <a:cs typeface="Trebuchet MS"/>
                <a:sym typeface="Trebuchet MS"/>
              </a:rPr>
              <a:t>OA journals earn respectability the same way other journals do: </a:t>
            </a:r>
            <a:r>
              <a:rPr lang="en-US" sz="2200" dirty="0" smtClean="0">
                <a:latin typeface="Trebuchet MS"/>
                <a:ea typeface="Trebuchet MS"/>
                <a:cs typeface="Trebuchet MS"/>
                <a:sym typeface="Trebuchet MS"/>
              </a:rPr>
              <a:t>through the quality of their articles and the prominence of the people they attract as authors, editors, etc. </a:t>
            </a:r>
          </a:p>
          <a:p>
            <a:pPr marL="230188" indent="-14288">
              <a:buFont typeface="Wingdings" pitchFamily="2" charset="2"/>
              <a:buChar char="§"/>
            </a:pPr>
            <a:endParaRPr lang="en-US" sz="2200" dirty="0" smtClean="0">
              <a:latin typeface="Trebuchet MS"/>
              <a:ea typeface="Trebuchet MS"/>
              <a:cs typeface="Trebuchet MS"/>
              <a:sym typeface="Trebuchet MS"/>
            </a:endParaRPr>
          </a:p>
          <a:p>
            <a:pPr marL="230188" indent="-14288"/>
            <a:r>
              <a:rPr lang="en-US" sz="2200" b="1" dirty="0" smtClean="0">
                <a:latin typeface="Trebuchet MS"/>
                <a:ea typeface="Trebuchet MS"/>
                <a:cs typeface="Trebuchet MS"/>
                <a:sym typeface="Trebuchet MS"/>
              </a:rPr>
              <a:t>Of course: </a:t>
            </a:r>
            <a:r>
              <a:rPr lang="en-US" sz="2200" dirty="0" smtClean="0">
                <a:latin typeface="Trebuchet MS"/>
                <a:ea typeface="Trebuchet MS"/>
                <a:cs typeface="Trebuchet MS"/>
                <a:sym typeface="Trebuchet MS"/>
              </a:rPr>
              <a:t>Just as some non-OA journals are better than others, some OA journals are better than others.</a:t>
            </a:r>
            <a:endParaRPr lang="en-US" sz="2400" b="1" dirty="0" smtClean="0">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p:nvPr/>
        </p:nvSpPr>
        <p:spPr>
          <a:xfrm>
            <a:off x="0" y="0"/>
            <a:ext cx="9143998" cy="6858000"/>
          </a:xfrm>
          <a:prstGeom prst="rect">
            <a:avLst/>
          </a:prstGeom>
          <a:blipFill>
            <a:blip r:embed="rId3"/>
            <a:stretch>
              <a:fillRect/>
            </a:stretch>
          </a:blipFill>
        </p:spPr>
      </p:sp>
      <p:sp>
        <p:nvSpPr>
          <p:cNvPr id="111" name="Shape 111"/>
          <p:cNvSpPr txBox="1"/>
          <p:nvPr/>
        </p:nvSpPr>
        <p:spPr>
          <a:xfrm>
            <a:off x="365760" y="274319"/>
            <a:ext cx="8441699" cy="5140200"/>
          </a:xfrm>
          <a:prstGeom prst="rect">
            <a:avLst/>
          </a:prstGeom>
        </p:spPr>
        <p:txBody>
          <a:bodyPr lIns="38100" tIns="38100" rIns="38100" bIns="38100" anchor="t" anchorCtr="0">
            <a:noAutofit/>
          </a:bodyPr>
          <a:lstStyle/>
          <a:p>
            <a:pPr>
              <a:lnSpc>
                <a:spcPct val="95000"/>
              </a:lnSpc>
            </a:pPr>
            <a:r>
              <a:rPr lang="en-US" sz="3600" b="1" dirty="0" smtClean="0">
                <a:latin typeface="Trebuchet MS"/>
                <a:cs typeface="Trebuchet MS"/>
              </a:rPr>
              <a:t>Peer Review &amp; Gold OA Journals?</a:t>
            </a:r>
            <a:endParaRPr lang="en-US" sz="3600" dirty="0" smtClean="0">
              <a:latin typeface="Trebuchet MS"/>
              <a:cs typeface="Trebuchet MS"/>
            </a:endParaRPr>
          </a:p>
          <a:p>
            <a:endParaRPr sz="2200" dirty="0" smtClean="0">
              <a:latin typeface="Trebuchet MS"/>
              <a:cs typeface="Trebuchet MS"/>
            </a:endParaRPr>
          </a:p>
          <a:p>
            <a:pPr lvl="0" algn="ctr" rtl="0">
              <a:buNone/>
            </a:pPr>
            <a:r>
              <a:rPr lang="en" sz="2400" b="1" dirty="0">
                <a:latin typeface="Trebuchet MS"/>
                <a:ea typeface="Trebuchet MS"/>
                <a:cs typeface="Trebuchet MS"/>
                <a:sym typeface="Trebuchet MS"/>
              </a:rPr>
              <a:t>A journal's peer review </a:t>
            </a:r>
            <a:r>
              <a:rPr lang="en-US" sz="2400" b="1" dirty="0" smtClean="0">
                <a:latin typeface="Trebuchet MS"/>
                <a:ea typeface="Trebuchet MS"/>
                <a:cs typeface="Trebuchet MS"/>
                <a:sym typeface="Trebuchet MS"/>
              </a:rPr>
              <a:t>practices are</a:t>
            </a:r>
            <a:r>
              <a:rPr lang="en" sz="2400" b="1" dirty="0" smtClean="0">
                <a:latin typeface="Trebuchet MS"/>
                <a:ea typeface="Trebuchet MS"/>
                <a:cs typeface="Trebuchet MS"/>
                <a:sym typeface="Trebuchet MS"/>
              </a:rPr>
              <a:t> </a:t>
            </a:r>
            <a:endParaRPr lang="en" sz="2400" b="1" dirty="0">
              <a:latin typeface="Trebuchet MS"/>
              <a:ea typeface="Trebuchet MS"/>
              <a:cs typeface="Trebuchet MS"/>
              <a:sym typeface="Trebuchet MS"/>
            </a:endParaRPr>
          </a:p>
          <a:p>
            <a:pPr lvl="0" algn="ctr" rtl="0">
              <a:buNone/>
            </a:pPr>
            <a:r>
              <a:rPr lang="en" sz="2400" b="1" dirty="0">
                <a:latin typeface="Trebuchet MS"/>
                <a:ea typeface="Trebuchet MS"/>
                <a:cs typeface="Trebuchet MS"/>
                <a:sym typeface="Trebuchet MS"/>
              </a:rPr>
              <a:t>independent of </a:t>
            </a:r>
            <a:r>
              <a:rPr lang="en" sz="2400" b="1" dirty="0" smtClean="0">
                <a:latin typeface="Trebuchet MS"/>
                <a:ea typeface="Trebuchet MS"/>
                <a:cs typeface="Trebuchet MS"/>
                <a:sym typeface="Trebuchet MS"/>
              </a:rPr>
              <a:t>its</a:t>
            </a:r>
            <a:r>
              <a:rPr lang="en-US" sz="2400" b="1" dirty="0" smtClean="0">
                <a:latin typeface="Trebuchet MS"/>
                <a:ea typeface="Trebuchet MS"/>
                <a:cs typeface="Trebuchet MS"/>
                <a:sym typeface="Trebuchet MS"/>
              </a:rPr>
              <a:t> openness</a:t>
            </a:r>
            <a:r>
              <a:rPr lang="en" sz="2400" b="1" dirty="0" smtClean="0">
                <a:latin typeface="Trebuchet MS"/>
                <a:ea typeface="Trebuchet MS"/>
                <a:cs typeface="Trebuchet MS"/>
                <a:sym typeface="Trebuchet MS"/>
              </a:rPr>
              <a:t>.</a:t>
            </a:r>
            <a:endParaRPr lang="en" sz="2400" b="1" dirty="0">
              <a:latin typeface="Trebuchet MS"/>
              <a:ea typeface="Trebuchet MS"/>
              <a:cs typeface="Trebuchet MS"/>
              <a:sym typeface="Trebuchet MS"/>
            </a:endParaRPr>
          </a:p>
          <a:p>
            <a:endParaRPr sz="2400" dirty="0">
              <a:latin typeface="Trebuchet MS"/>
              <a:cs typeface="Trebuchet MS"/>
            </a:endParaRPr>
          </a:p>
          <a:p>
            <a:pPr lvl="0" algn="ctr" rtl="0">
              <a:buNone/>
            </a:pPr>
            <a:r>
              <a:rPr lang="en" sz="2400" dirty="0">
                <a:latin typeface="Trebuchet MS"/>
                <a:ea typeface="Trebuchet MS"/>
                <a:cs typeface="Trebuchet MS"/>
                <a:sym typeface="Trebuchet MS"/>
              </a:rPr>
              <a:t>Most scholarly journals, </a:t>
            </a:r>
          </a:p>
          <a:p>
            <a:pPr lvl="0" algn="ctr" rtl="0">
              <a:buNone/>
            </a:pPr>
            <a:r>
              <a:rPr lang="en" sz="2400" dirty="0">
                <a:latin typeface="Trebuchet MS"/>
                <a:ea typeface="Trebuchet MS"/>
                <a:cs typeface="Trebuchet MS"/>
                <a:sym typeface="Trebuchet MS"/>
              </a:rPr>
              <a:t>open access and </a:t>
            </a:r>
            <a:r>
              <a:rPr lang="en-US" sz="2400" dirty="0" smtClean="0">
                <a:latin typeface="Trebuchet MS"/>
                <a:ea typeface="Trebuchet MS"/>
                <a:cs typeface="Trebuchet MS"/>
                <a:sym typeface="Trebuchet MS"/>
              </a:rPr>
              <a:t>subscription-based</a:t>
            </a:r>
            <a:r>
              <a:rPr lang="en" sz="2400" dirty="0" smtClean="0">
                <a:latin typeface="Trebuchet MS"/>
                <a:ea typeface="Trebuchet MS"/>
                <a:cs typeface="Trebuchet MS"/>
                <a:sym typeface="Trebuchet MS"/>
              </a:rPr>
              <a:t>,</a:t>
            </a:r>
            <a:endParaRPr lang="en" sz="2400" dirty="0">
              <a:latin typeface="Trebuchet MS"/>
              <a:ea typeface="Trebuchet MS"/>
              <a:cs typeface="Trebuchet MS"/>
              <a:sym typeface="Trebuchet MS"/>
            </a:endParaRPr>
          </a:p>
          <a:p>
            <a:pPr lvl="0" algn="ctr" rtl="0">
              <a:buNone/>
            </a:pPr>
            <a:r>
              <a:rPr lang="en" sz="2400" dirty="0">
                <a:latin typeface="Trebuchet MS"/>
                <a:ea typeface="Trebuchet MS"/>
                <a:cs typeface="Trebuchet MS"/>
                <a:sym typeface="Trebuchet MS"/>
              </a:rPr>
              <a:t> are peer reviewed.</a:t>
            </a:r>
          </a:p>
          <a:p>
            <a:endParaRPr sz="2400" dirty="0">
              <a:latin typeface="Trebuchet MS"/>
              <a:cs typeface="Trebuchet MS"/>
            </a:endParaRPr>
          </a:p>
          <a:p>
            <a:pPr lvl="0" algn="ctr" rtl="0">
              <a:buNone/>
            </a:pPr>
            <a:r>
              <a:rPr lang="en" sz="2400" dirty="0">
                <a:latin typeface="Trebuchet MS"/>
                <a:ea typeface="Trebuchet MS"/>
                <a:cs typeface="Trebuchet MS"/>
                <a:sym typeface="Trebuchet MS"/>
              </a:rPr>
              <a:t>(Some open access journals are not peer reviewed;</a:t>
            </a:r>
          </a:p>
          <a:p>
            <a:pPr lvl="0" algn="ctr" rtl="0">
              <a:buNone/>
            </a:pPr>
            <a:r>
              <a:rPr lang="en" sz="2400" dirty="0">
                <a:latin typeface="Trebuchet MS"/>
                <a:ea typeface="Trebuchet MS"/>
                <a:cs typeface="Trebuchet MS"/>
                <a:sym typeface="Trebuchet MS"/>
              </a:rPr>
              <a:t>some </a:t>
            </a:r>
            <a:r>
              <a:rPr lang="en-US" sz="2400" dirty="0" smtClean="0">
                <a:latin typeface="Trebuchet MS"/>
                <a:ea typeface="Trebuchet MS"/>
                <a:cs typeface="Trebuchet MS"/>
                <a:sym typeface="Trebuchet MS"/>
              </a:rPr>
              <a:t>subscription-based </a:t>
            </a:r>
            <a:r>
              <a:rPr lang="en" sz="2400" dirty="0" smtClean="0">
                <a:latin typeface="Trebuchet MS"/>
                <a:ea typeface="Trebuchet MS"/>
                <a:cs typeface="Trebuchet MS"/>
                <a:sym typeface="Trebuchet MS"/>
              </a:rPr>
              <a:t>journals </a:t>
            </a:r>
            <a:r>
              <a:rPr lang="en" sz="2400" dirty="0">
                <a:latin typeface="Trebuchet MS"/>
                <a:ea typeface="Trebuchet MS"/>
                <a:cs typeface="Trebuchet MS"/>
                <a:sym typeface="Trebuchet MS"/>
              </a:rPr>
              <a:t>are not peer reviewed.)</a:t>
            </a:r>
          </a:p>
          <a:p>
            <a:endParaRPr sz="2200" dirty="0">
              <a:latin typeface="Trebuchet MS"/>
              <a:cs typeface="Trebuchet MS"/>
            </a:endParaRPr>
          </a:p>
          <a:p>
            <a:endParaRPr sz="2200" dirty="0">
              <a:latin typeface="Trebuchet MS"/>
              <a:cs typeface="Trebuchet MS"/>
            </a:endParaRPr>
          </a:p>
          <a:p>
            <a:endParaRPr sz="2200" dirty="0">
              <a:latin typeface="Trebuchet MS"/>
              <a:cs typeface="Trebuchet MS"/>
            </a:endParaRPr>
          </a:p>
          <a:p>
            <a:endParaRPr dirty="0"/>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0486" name="Text Box 6"/>
          <p:cNvSpPr txBox="1">
            <a:spLocks noChangeArrowheads="1"/>
          </p:cNvSpPr>
          <p:nvPr/>
        </p:nvSpPr>
        <p:spPr bwMode="auto">
          <a:xfrm>
            <a:off x="314325" y="274320"/>
            <a:ext cx="8525352" cy="5353515"/>
          </a:xfrm>
          <a:prstGeom prst="rect">
            <a:avLst/>
          </a:prstGeom>
          <a:noFill/>
          <a:ln w="9525">
            <a:noFill/>
            <a:miter lim="800000"/>
            <a:headEnd/>
            <a:tailEnd/>
          </a:ln>
          <a:effectLst/>
        </p:spPr>
        <p:txBody>
          <a:bodyPr lIns="0" tIns="0" rIns="0" bIns="0">
            <a:prstTxWarp prst="textNoShape">
              <a:avLst/>
            </a:prstTxWarp>
            <a:spAutoFit/>
          </a:bodyPr>
          <a:lstStyle/>
          <a:p>
            <a:pPr>
              <a:lnSpc>
                <a:spcPct val="95000"/>
              </a:lnSpc>
            </a:pPr>
            <a:r>
              <a:rPr lang="en-US" sz="3600" b="1" dirty="0">
                <a:latin typeface="Trebuchet MS"/>
                <a:cs typeface="Trebuchet MS"/>
              </a:rPr>
              <a:t>Impact of OA Journals?</a:t>
            </a:r>
            <a:endParaRPr lang="en-US" sz="3600" dirty="0">
              <a:latin typeface="Trebuchet MS"/>
              <a:cs typeface="Trebuchet MS"/>
            </a:endParaRPr>
          </a:p>
          <a:p>
            <a:pPr>
              <a:lnSpc>
                <a:spcPct val="95000"/>
              </a:lnSpc>
            </a:pPr>
            <a:endParaRPr lang="en-US" sz="2200" b="1" dirty="0">
              <a:solidFill>
                <a:srgbClr val="000000"/>
              </a:solidFill>
              <a:latin typeface="Trebuchet MS"/>
              <a:cs typeface="Trebuchet MS"/>
            </a:endParaRPr>
          </a:p>
          <a:p>
            <a:pPr>
              <a:lnSpc>
                <a:spcPct val="95000"/>
              </a:lnSpc>
            </a:pPr>
            <a:r>
              <a:rPr lang="en-US" sz="2200" dirty="0">
                <a:solidFill>
                  <a:srgbClr val="000000"/>
                </a:solidFill>
                <a:latin typeface="Trebuchet MS"/>
                <a:cs typeface="Trebuchet MS"/>
              </a:rPr>
              <a:t>Many OA journals are highly respected; some have very high impact factors (according to </a:t>
            </a:r>
            <a:r>
              <a:rPr lang="en-US" sz="2200" i="1" dirty="0">
                <a:solidFill>
                  <a:srgbClr val="000000"/>
                </a:solidFill>
                <a:latin typeface="Trebuchet MS"/>
                <a:cs typeface="Trebuchet MS"/>
              </a:rPr>
              <a:t>Journal Citation Reports</a:t>
            </a:r>
            <a:r>
              <a:rPr lang="en-US" sz="2200" dirty="0">
                <a:solidFill>
                  <a:srgbClr val="000000"/>
                </a:solidFill>
                <a:latin typeface="Trebuchet MS"/>
                <a:cs typeface="Trebuchet MS"/>
              </a:rPr>
              <a:t>).</a:t>
            </a:r>
            <a:endParaRPr lang="en-US" sz="2200" dirty="0">
              <a:latin typeface="Trebuchet MS"/>
              <a:cs typeface="Trebuchet MS"/>
            </a:endParaRPr>
          </a:p>
          <a:p>
            <a:pPr>
              <a:lnSpc>
                <a:spcPct val="95000"/>
              </a:lnSpc>
            </a:pPr>
            <a:endParaRPr lang="en-US" sz="2200" dirty="0">
              <a:solidFill>
                <a:srgbClr val="000000"/>
              </a:solidFill>
              <a:latin typeface="Trebuchet MS"/>
              <a:cs typeface="Trebuchet MS"/>
            </a:endParaRPr>
          </a:p>
          <a:p>
            <a:pPr>
              <a:lnSpc>
                <a:spcPct val="95000"/>
              </a:lnSpc>
            </a:pPr>
            <a:r>
              <a:rPr lang="en-US" sz="2200" dirty="0">
                <a:solidFill>
                  <a:srgbClr val="000000"/>
                </a:solidFill>
                <a:latin typeface="Trebuchet MS"/>
                <a:cs typeface="Trebuchet MS"/>
              </a:rPr>
              <a:t>Some OA journals with high impact factors:</a:t>
            </a:r>
            <a:endParaRPr lang="en-US" sz="2200" dirty="0">
              <a:latin typeface="Trebuchet MS"/>
              <a:cs typeface="Trebuchet MS"/>
            </a:endParaRPr>
          </a:p>
          <a:p>
            <a:pPr>
              <a:lnSpc>
                <a:spcPct val="95000"/>
              </a:lnSpc>
              <a:buFont typeface="Arial"/>
              <a:buChar char="•"/>
            </a:pPr>
            <a:endParaRPr lang="en-US" sz="2200" dirty="0" smtClean="0">
              <a:solidFill>
                <a:srgbClr val="000000"/>
              </a:solidFill>
              <a:latin typeface="Trebuchet MS"/>
              <a:cs typeface="Trebuchet MS"/>
            </a:endParaRPr>
          </a:p>
          <a:p>
            <a:pPr marL="568325" lvl="1" indent="-344488">
              <a:lnSpc>
                <a:spcPct val="95000"/>
              </a:lnSpc>
              <a:buClr>
                <a:srgbClr val="000000"/>
              </a:buClr>
              <a:buSzPct val="100000"/>
              <a:buFont typeface="Arial"/>
              <a:buChar char="•"/>
            </a:pPr>
            <a:r>
              <a:rPr lang="en-US" sz="2200" i="1" dirty="0" err="1" smtClean="0">
                <a:solidFill>
                  <a:srgbClr val="000000"/>
                </a:solidFill>
                <a:latin typeface="Trebuchet MS"/>
                <a:cs typeface="Trebuchet MS"/>
              </a:rPr>
              <a:t>PLoS</a:t>
            </a:r>
            <a:r>
              <a:rPr lang="en-US" sz="2200" i="1" dirty="0" smtClean="0">
                <a:solidFill>
                  <a:srgbClr val="000000"/>
                </a:solidFill>
                <a:latin typeface="Trebuchet MS"/>
                <a:cs typeface="Trebuchet MS"/>
              </a:rPr>
              <a:t> One</a:t>
            </a:r>
            <a:endParaRPr lang="en-US" sz="2200" dirty="0" smtClean="0">
              <a:latin typeface="Trebuchet MS"/>
              <a:cs typeface="Trebuchet MS"/>
            </a:endParaRPr>
          </a:p>
          <a:p>
            <a:pPr marL="568325" lvl="1" indent="-344488">
              <a:lnSpc>
                <a:spcPct val="95000"/>
              </a:lnSpc>
              <a:buClr>
                <a:srgbClr val="000000"/>
              </a:buClr>
              <a:buSzPct val="100000"/>
              <a:buFont typeface="Arial"/>
              <a:buChar char="•"/>
            </a:pPr>
            <a:r>
              <a:rPr lang="en-US" sz="2200" i="1" dirty="0" err="1" smtClean="0">
                <a:solidFill>
                  <a:srgbClr val="000000"/>
                </a:solidFill>
                <a:latin typeface="Trebuchet MS"/>
                <a:cs typeface="Trebuchet MS"/>
              </a:rPr>
              <a:t>PLoS</a:t>
            </a:r>
            <a:r>
              <a:rPr lang="en-US" sz="2200" i="1" dirty="0" smtClean="0">
                <a:solidFill>
                  <a:srgbClr val="000000"/>
                </a:solidFill>
                <a:latin typeface="Trebuchet MS"/>
                <a:cs typeface="Trebuchet MS"/>
              </a:rPr>
              <a:t> </a:t>
            </a:r>
            <a:r>
              <a:rPr lang="en-US" sz="2200" i="1" dirty="0">
                <a:solidFill>
                  <a:srgbClr val="000000"/>
                </a:solidFill>
                <a:latin typeface="Trebuchet MS"/>
                <a:cs typeface="Trebuchet MS"/>
              </a:rPr>
              <a:t>Biology</a:t>
            </a:r>
            <a:endParaRPr lang="en-US" sz="2200" dirty="0">
              <a:latin typeface="Trebuchet MS"/>
              <a:cs typeface="Trebuchet MS"/>
            </a:endParaRPr>
          </a:p>
          <a:p>
            <a:pPr marL="568325" lvl="1" indent="-344488">
              <a:lnSpc>
                <a:spcPct val="95000"/>
              </a:lnSpc>
              <a:buClr>
                <a:srgbClr val="000000"/>
              </a:buClr>
              <a:buSzPct val="100000"/>
              <a:buFont typeface="Arial"/>
              <a:buChar char="•"/>
            </a:pPr>
            <a:r>
              <a:rPr lang="en-US" sz="2200" i="1" dirty="0">
                <a:solidFill>
                  <a:srgbClr val="000000"/>
                </a:solidFill>
                <a:latin typeface="Trebuchet MS"/>
                <a:cs typeface="Trebuchet MS"/>
              </a:rPr>
              <a:t>BMC Evolutionary Biology</a:t>
            </a:r>
            <a:endParaRPr lang="en-US" sz="2200" dirty="0">
              <a:latin typeface="Trebuchet MS"/>
              <a:cs typeface="Trebuchet MS"/>
            </a:endParaRPr>
          </a:p>
          <a:p>
            <a:pPr marL="568325" lvl="1" indent="-344488">
              <a:lnSpc>
                <a:spcPct val="95000"/>
              </a:lnSpc>
              <a:buClr>
                <a:srgbClr val="000000"/>
              </a:buClr>
              <a:buSzPct val="100000"/>
              <a:buFont typeface="Arial"/>
              <a:buChar char="•"/>
            </a:pPr>
            <a:r>
              <a:rPr lang="en-US" sz="2200" i="1" dirty="0">
                <a:solidFill>
                  <a:srgbClr val="000000"/>
                </a:solidFill>
                <a:latin typeface="Trebuchet MS"/>
                <a:cs typeface="Trebuchet MS"/>
              </a:rPr>
              <a:t>Atmospheric Chemistry and Physics</a:t>
            </a:r>
            <a:endParaRPr lang="en-US" sz="2200" dirty="0">
              <a:latin typeface="Trebuchet MS"/>
              <a:cs typeface="Trebuchet MS"/>
            </a:endParaRPr>
          </a:p>
          <a:p>
            <a:pPr marL="568325" lvl="1" indent="-344488">
              <a:lnSpc>
                <a:spcPct val="95000"/>
              </a:lnSpc>
              <a:buClr>
                <a:srgbClr val="000000"/>
              </a:buClr>
              <a:buSzPct val="100000"/>
              <a:buFont typeface="Arial"/>
              <a:buChar char="•"/>
            </a:pPr>
            <a:r>
              <a:rPr lang="en-US" sz="2200" dirty="0">
                <a:solidFill>
                  <a:srgbClr val="000000"/>
                </a:solidFill>
                <a:latin typeface="Trebuchet MS"/>
                <a:cs typeface="Trebuchet MS"/>
              </a:rPr>
              <a:t>and many more…</a:t>
            </a:r>
            <a:endParaRPr lang="en-US" sz="2200" dirty="0">
              <a:latin typeface="Trebuchet MS"/>
              <a:cs typeface="Trebuchet MS"/>
            </a:endParaRPr>
          </a:p>
          <a:p>
            <a:pPr>
              <a:lnSpc>
                <a:spcPct val="95000"/>
              </a:lnSpc>
            </a:pPr>
            <a:r>
              <a:rPr lang="en-US" sz="2200" dirty="0">
                <a:solidFill>
                  <a:srgbClr val="000000"/>
                </a:solidFill>
                <a:latin typeface="Trebuchet MS"/>
                <a:cs typeface="Trebuchet MS"/>
              </a:rPr>
              <a:t> </a:t>
            </a:r>
            <a:endParaRPr lang="en-US" sz="2200" dirty="0">
              <a:latin typeface="Trebuchet MS"/>
              <a:cs typeface="Trebuchet MS"/>
            </a:endParaRPr>
          </a:p>
          <a:p>
            <a:pPr>
              <a:lnSpc>
                <a:spcPct val="95000"/>
              </a:lnSpc>
            </a:pPr>
            <a:r>
              <a:rPr lang="en-US" sz="2200" dirty="0">
                <a:solidFill>
                  <a:srgbClr val="000000"/>
                </a:solidFill>
                <a:latin typeface="Trebuchet MS"/>
                <a:cs typeface="Trebuchet MS"/>
              </a:rPr>
              <a:t>Of course, impact factor is not equally relevant to all disciplines, and there are also other measures of</a:t>
            </a:r>
            <a:r>
              <a:rPr lang="en-US" sz="2200" dirty="0" smtClean="0">
                <a:solidFill>
                  <a:srgbClr val="000000"/>
                </a:solidFill>
                <a:latin typeface="Trebuchet MS"/>
                <a:cs typeface="Trebuchet MS"/>
              </a:rPr>
              <a:t> </a:t>
            </a:r>
            <a:r>
              <a:rPr lang="en-US" sz="2200" dirty="0" smtClean="0">
                <a:latin typeface="Trebuchet MS"/>
                <a:cs typeface="Trebuchet MS"/>
              </a:rPr>
              <a:t>importance </a:t>
            </a:r>
            <a:r>
              <a:rPr lang="en-US" sz="2200" smtClean="0">
                <a:latin typeface="Trebuchet MS"/>
                <a:cs typeface="Trebuchet MS"/>
              </a:rPr>
              <a:t>and influence (</a:t>
            </a:r>
            <a:r>
              <a:rPr lang="en-US" sz="2200" dirty="0" err="1" smtClean="0">
                <a:latin typeface="Trebuchet MS"/>
                <a:cs typeface="Trebuchet MS"/>
              </a:rPr>
              <a:t>altmetrics</a:t>
            </a:r>
            <a:r>
              <a:rPr lang="en-US" sz="2200" dirty="0" smtClean="0">
                <a:latin typeface="Trebuchet MS"/>
                <a:cs typeface="Trebuchet MS"/>
              </a:rPr>
              <a:t>)</a:t>
            </a:r>
            <a:r>
              <a:rPr lang="en-US" sz="2200" dirty="0" smtClean="0">
                <a:solidFill>
                  <a:srgbClr val="000000"/>
                </a:solidFill>
                <a:latin typeface="Trebuchet MS"/>
                <a:cs typeface="Trebuchet MS"/>
              </a:rPr>
              <a:t>.</a:t>
            </a:r>
            <a:endParaRPr lang="en-US" sz="2200" dirty="0">
              <a:solidFill>
                <a:srgbClr val="000000"/>
              </a:solidFill>
              <a:latin typeface="Trebuchet MS"/>
              <a:cs typeface="Trebuchet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1510" name="Text Box 6"/>
          <p:cNvSpPr txBox="1">
            <a:spLocks noChangeArrowheads="1"/>
          </p:cNvSpPr>
          <p:nvPr/>
        </p:nvSpPr>
        <p:spPr bwMode="auto">
          <a:xfrm>
            <a:off x="314325" y="274320"/>
            <a:ext cx="8525352" cy="5398145"/>
          </a:xfrm>
          <a:prstGeom prst="rect">
            <a:avLst/>
          </a:prstGeom>
          <a:noFill/>
          <a:ln w="9525">
            <a:noFill/>
            <a:miter lim="800000"/>
            <a:headEnd/>
            <a:tailEnd/>
          </a:ln>
          <a:effectLst/>
        </p:spPr>
        <p:txBody>
          <a:bodyPr lIns="0" tIns="0" rIns="0" bIns="0">
            <a:prstTxWarp prst="textNoShape">
              <a:avLst/>
            </a:prstTxWarp>
            <a:spAutoFit/>
          </a:bodyPr>
          <a:lstStyle/>
          <a:p>
            <a:pPr>
              <a:lnSpc>
                <a:spcPct val="95000"/>
              </a:lnSpc>
            </a:pPr>
            <a:r>
              <a:rPr lang="en-US" sz="3300" b="1" dirty="0">
                <a:latin typeface="Trebuchet MS"/>
                <a:cs typeface="Trebuchet MS"/>
              </a:rPr>
              <a:t>Finding Gold OA Journals</a:t>
            </a:r>
            <a:endParaRPr lang="en-US" dirty="0">
              <a:latin typeface="Trebuchet MS"/>
              <a:cs typeface="Trebuchet MS"/>
            </a:endParaRPr>
          </a:p>
          <a:p>
            <a:pPr>
              <a:lnSpc>
                <a:spcPct val="95000"/>
              </a:lnSpc>
            </a:pPr>
            <a:endParaRPr lang="en-US" sz="2800" b="1" dirty="0">
              <a:latin typeface="Trebuchet MS"/>
              <a:cs typeface="Trebuchet MS"/>
            </a:endParaRPr>
          </a:p>
          <a:p>
            <a:pPr>
              <a:lnSpc>
                <a:spcPct val="95000"/>
              </a:lnSpc>
            </a:pPr>
            <a:endParaRPr lang="en-US" sz="2800" b="1" dirty="0">
              <a:latin typeface="Trebuchet MS"/>
              <a:cs typeface="Trebuchet MS"/>
            </a:endParaRPr>
          </a:p>
          <a:p>
            <a:pPr algn="ctr">
              <a:lnSpc>
                <a:spcPct val="95000"/>
              </a:lnSpc>
            </a:pPr>
            <a:r>
              <a:rPr lang="en-US" sz="2800" b="1" dirty="0">
                <a:latin typeface="Trebuchet MS"/>
                <a:cs typeface="Trebuchet MS"/>
              </a:rPr>
              <a:t>Directory of Open Access Journals</a:t>
            </a:r>
            <a:endParaRPr lang="en-US" sz="2800" dirty="0">
              <a:latin typeface="Trebuchet MS"/>
              <a:cs typeface="Trebuchet MS"/>
            </a:endParaRPr>
          </a:p>
          <a:p>
            <a:pPr algn="ctr">
              <a:lnSpc>
                <a:spcPct val="95000"/>
              </a:lnSpc>
            </a:pPr>
            <a:r>
              <a:rPr lang="en-US" sz="2800" u="sng" dirty="0">
                <a:solidFill>
                  <a:srgbClr val="0000FF"/>
                </a:solidFill>
                <a:latin typeface="Trebuchet MS"/>
                <a:cs typeface="Trebuchet MS"/>
                <a:hlinkClick r:id="rId3"/>
              </a:rPr>
              <a:t>http://www.doaj.org</a:t>
            </a:r>
            <a:endParaRPr lang="en-US" sz="2800" dirty="0">
              <a:latin typeface="Trebuchet MS"/>
              <a:cs typeface="Trebuchet MS"/>
            </a:endParaRPr>
          </a:p>
          <a:p>
            <a:pPr algn="ctr">
              <a:lnSpc>
                <a:spcPct val="95000"/>
              </a:lnSpc>
            </a:pPr>
            <a:endParaRPr lang="en-US" sz="2800" dirty="0">
              <a:latin typeface="Trebuchet MS"/>
              <a:cs typeface="Trebuchet MS"/>
            </a:endParaRPr>
          </a:p>
          <a:p>
            <a:pPr algn="ctr">
              <a:lnSpc>
                <a:spcPct val="95000"/>
              </a:lnSpc>
            </a:pPr>
            <a:endParaRPr lang="en-US" sz="2800" dirty="0">
              <a:latin typeface="Trebuchet MS"/>
              <a:cs typeface="Trebuchet MS"/>
            </a:endParaRPr>
          </a:p>
          <a:p>
            <a:pPr algn="ctr">
              <a:lnSpc>
                <a:spcPct val="95000"/>
              </a:lnSpc>
            </a:pPr>
            <a:endParaRPr lang="en-US" sz="2800" dirty="0">
              <a:latin typeface="Trebuchet MS"/>
              <a:cs typeface="Trebuchet MS"/>
            </a:endParaRPr>
          </a:p>
          <a:p>
            <a:pPr algn="ctr">
              <a:lnSpc>
                <a:spcPct val="95000"/>
              </a:lnSpc>
            </a:pPr>
            <a:endParaRPr lang="en-US" sz="2800" dirty="0" smtClean="0">
              <a:latin typeface="Trebuchet MS"/>
              <a:cs typeface="Trebuchet MS"/>
            </a:endParaRPr>
          </a:p>
          <a:p>
            <a:pPr algn="ctr">
              <a:lnSpc>
                <a:spcPct val="95000"/>
              </a:lnSpc>
            </a:pPr>
            <a:endParaRPr lang="en-US" sz="2800" dirty="0" smtClean="0">
              <a:latin typeface="Trebuchet MS"/>
              <a:cs typeface="Trebuchet MS"/>
            </a:endParaRPr>
          </a:p>
          <a:p>
            <a:pPr algn="ctr">
              <a:lnSpc>
                <a:spcPct val="95000"/>
              </a:lnSpc>
            </a:pPr>
            <a:endParaRPr lang="en-US" sz="2800" dirty="0" smtClean="0">
              <a:latin typeface="Trebuchet MS"/>
              <a:cs typeface="Trebuchet MS"/>
            </a:endParaRPr>
          </a:p>
          <a:p>
            <a:pPr algn="ctr">
              <a:lnSpc>
                <a:spcPct val="95000"/>
              </a:lnSpc>
            </a:pPr>
            <a:r>
              <a:rPr lang="en-US" sz="2800" dirty="0" smtClean="0">
                <a:latin typeface="Trebuchet MS"/>
                <a:cs typeface="Trebuchet MS"/>
              </a:rPr>
              <a:t>Browse </a:t>
            </a:r>
            <a:r>
              <a:rPr lang="en-US" sz="2800" dirty="0">
                <a:latin typeface="Trebuchet MS"/>
                <a:cs typeface="Trebuchet MS"/>
              </a:rPr>
              <a:t>or search</a:t>
            </a:r>
            <a:r>
              <a:rPr lang="en-US" sz="2800" dirty="0" smtClean="0">
                <a:latin typeface="Trebuchet MS"/>
                <a:cs typeface="Trebuchet MS"/>
              </a:rPr>
              <a:t> for 9900+ open </a:t>
            </a:r>
            <a:r>
              <a:rPr lang="en-US" sz="2800" dirty="0">
                <a:latin typeface="Trebuchet MS"/>
                <a:cs typeface="Trebuchet MS"/>
              </a:rPr>
              <a:t>access journals!</a:t>
            </a:r>
          </a:p>
          <a:p>
            <a:pPr>
              <a:lnSpc>
                <a:spcPct val="95000"/>
              </a:lnSpc>
            </a:pPr>
            <a:endParaRPr lang="en-US" sz="2800" b="1" dirty="0">
              <a:latin typeface="Trebuchet MS"/>
              <a:cs typeface="Trebuchet MS"/>
            </a:endParaRPr>
          </a:p>
        </p:txBody>
      </p:sp>
      <p:pic>
        <p:nvPicPr>
          <p:cNvPr id="21511" name="Picture 7"/>
          <p:cNvPicPr>
            <a:picLocks noChangeAspect="1" noChangeArrowheads="1"/>
          </p:cNvPicPr>
          <p:nvPr/>
        </p:nvPicPr>
        <p:blipFill>
          <a:blip r:embed="rId4"/>
          <a:srcRect/>
          <a:stretch>
            <a:fillRect/>
          </a:stretch>
        </p:blipFill>
        <p:spPr bwMode="auto">
          <a:xfrm>
            <a:off x="2468880" y="2969109"/>
            <a:ext cx="4229100" cy="123444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2534" name="Text Box 6"/>
          <p:cNvSpPr txBox="1">
            <a:spLocks noChangeArrowheads="1"/>
          </p:cNvSpPr>
          <p:nvPr/>
        </p:nvSpPr>
        <p:spPr bwMode="auto">
          <a:xfrm>
            <a:off x="314325" y="274320"/>
            <a:ext cx="8552498" cy="6172457"/>
          </a:xfrm>
          <a:prstGeom prst="rect">
            <a:avLst/>
          </a:prstGeom>
          <a:noFill/>
          <a:ln w="9525">
            <a:noFill/>
            <a:miter lim="800000"/>
            <a:headEnd/>
            <a:tailEnd/>
          </a:ln>
          <a:effectLst/>
        </p:spPr>
        <p:txBody>
          <a:bodyPr lIns="0" tIns="0" rIns="0" bIns="0">
            <a:prstTxWarp prst="textNoShape">
              <a:avLst/>
            </a:prstTxWarp>
            <a:spAutoFit/>
          </a:bodyPr>
          <a:lstStyle/>
          <a:p>
            <a:pPr>
              <a:lnSpc>
                <a:spcPct val="95000"/>
              </a:lnSpc>
            </a:pPr>
            <a:r>
              <a:rPr lang="en-US" sz="3600" b="1" dirty="0">
                <a:latin typeface="Trebuchet MS"/>
                <a:cs typeface="Trebuchet MS"/>
              </a:rPr>
              <a:t>Business Models</a:t>
            </a:r>
            <a:endParaRPr lang="en-US" sz="3600" dirty="0">
              <a:latin typeface="Trebuchet MS"/>
              <a:cs typeface="Trebuchet MS"/>
            </a:endParaRPr>
          </a:p>
          <a:p>
            <a:pPr>
              <a:lnSpc>
                <a:spcPct val="95000"/>
              </a:lnSpc>
            </a:pPr>
            <a:r>
              <a:rPr lang="en-US" sz="2400" dirty="0">
                <a:solidFill>
                  <a:srgbClr val="000000"/>
                </a:solidFill>
                <a:latin typeface="Trebuchet MS"/>
                <a:cs typeface="Trebuchet MS"/>
              </a:rPr>
              <a:t>  </a:t>
            </a:r>
            <a:endParaRPr lang="en-US" sz="2400" dirty="0">
              <a:latin typeface="Trebuchet MS"/>
              <a:cs typeface="Trebuchet MS"/>
            </a:endParaRPr>
          </a:p>
          <a:p>
            <a:pPr algn="ctr">
              <a:lnSpc>
                <a:spcPct val="95000"/>
              </a:lnSpc>
            </a:pPr>
            <a:r>
              <a:rPr lang="en-US" sz="2400" b="1" dirty="0">
                <a:solidFill>
                  <a:srgbClr val="000000"/>
                </a:solidFill>
                <a:latin typeface="Trebuchet MS"/>
                <a:cs typeface="Trebuchet MS"/>
              </a:rPr>
              <a:t>If</a:t>
            </a:r>
            <a:r>
              <a:rPr lang="en-US" sz="2400" b="1" dirty="0" smtClean="0">
                <a:solidFill>
                  <a:srgbClr val="000000"/>
                </a:solidFill>
                <a:latin typeface="Trebuchet MS"/>
                <a:cs typeface="Trebuchet MS"/>
              </a:rPr>
              <a:t> OA journals are </a:t>
            </a:r>
            <a:r>
              <a:rPr lang="en-US" sz="2400" b="1" dirty="0">
                <a:solidFill>
                  <a:srgbClr val="000000"/>
                </a:solidFill>
                <a:latin typeface="Trebuchet MS"/>
                <a:cs typeface="Trebuchet MS"/>
              </a:rPr>
              <a:t>free to read,</a:t>
            </a:r>
            <a:r>
              <a:rPr lang="en-US" sz="2400" b="1" dirty="0" smtClean="0">
                <a:solidFill>
                  <a:srgbClr val="000000"/>
                </a:solidFill>
                <a:latin typeface="Trebuchet MS"/>
                <a:cs typeface="Trebuchet MS"/>
              </a:rPr>
              <a:t> how do they cover </a:t>
            </a:r>
            <a:r>
              <a:rPr lang="en-US" sz="2400" b="1" dirty="0">
                <a:solidFill>
                  <a:srgbClr val="000000"/>
                </a:solidFill>
                <a:latin typeface="Trebuchet MS"/>
                <a:cs typeface="Trebuchet MS"/>
              </a:rPr>
              <a:t>costs</a:t>
            </a:r>
            <a:r>
              <a:rPr lang="en-US" sz="2400" b="1" dirty="0" smtClean="0">
                <a:solidFill>
                  <a:srgbClr val="000000"/>
                </a:solidFill>
                <a:latin typeface="Trebuchet MS"/>
                <a:cs typeface="Trebuchet MS"/>
              </a:rPr>
              <a:t>?</a:t>
            </a:r>
            <a:endParaRPr lang="en-US" sz="2400" b="1" dirty="0" smtClean="0">
              <a:latin typeface="Trebuchet MS"/>
              <a:cs typeface="Trebuchet MS"/>
            </a:endParaRPr>
          </a:p>
          <a:p>
            <a:pPr algn="ctr">
              <a:lnSpc>
                <a:spcPct val="95000"/>
              </a:lnSpc>
            </a:pPr>
            <a:r>
              <a:rPr lang="en-US" sz="2400" dirty="0" smtClean="0">
                <a:latin typeface="Trebuchet MS"/>
                <a:cs typeface="Trebuchet MS"/>
              </a:rPr>
              <a:t>There are many business models for OA journals:</a:t>
            </a:r>
          </a:p>
          <a:p>
            <a:pPr>
              <a:lnSpc>
                <a:spcPct val="95000"/>
              </a:lnSpc>
            </a:pPr>
            <a:endParaRPr lang="en-US" sz="2200" dirty="0" smtClean="0">
              <a:solidFill>
                <a:srgbClr val="000000"/>
              </a:solidFill>
              <a:latin typeface="Trebuchet MS"/>
              <a:cs typeface="Trebuchet MS"/>
            </a:endParaRPr>
          </a:p>
          <a:p>
            <a:pPr marL="568325" lvl="1" indent="-344488">
              <a:lnSpc>
                <a:spcPct val="95000"/>
              </a:lnSpc>
              <a:buClr>
                <a:srgbClr val="000000"/>
              </a:buClr>
              <a:buSzPct val="100000"/>
              <a:buFontTx/>
              <a:buChar char="•"/>
            </a:pPr>
            <a:r>
              <a:rPr lang="en-US" sz="2200" dirty="0">
                <a:solidFill>
                  <a:srgbClr val="000000"/>
                </a:solidFill>
                <a:latin typeface="Trebuchet MS"/>
                <a:cs typeface="Trebuchet MS"/>
              </a:rPr>
              <a:t>Volunteers &amp; institutional subsidies</a:t>
            </a:r>
            <a:endParaRPr lang="en-US" sz="2200" dirty="0">
              <a:latin typeface="Trebuchet MS"/>
              <a:cs typeface="Trebuchet MS"/>
            </a:endParaRPr>
          </a:p>
          <a:p>
            <a:pPr marL="568325" lvl="1" indent="-344488">
              <a:lnSpc>
                <a:spcPct val="95000"/>
              </a:lnSpc>
              <a:buClr>
                <a:srgbClr val="000000"/>
              </a:buClr>
              <a:buSzPct val="100000"/>
              <a:buFontTx/>
              <a:buChar char="•"/>
            </a:pPr>
            <a:r>
              <a:rPr lang="en-US" sz="2200" dirty="0">
                <a:solidFill>
                  <a:srgbClr val="000000"/>
                </a:solidFill>
                <a:latin typeface="Trebuchet MS"/>
                <a:cs typeface="Trebuchet MS"/>
              </a:rPr>
              <a:t>Advertising</a:t>
            </a:r>
            <a:endParaRPr lang="en-US" sz="2200" dirty="0">
              <a:latin typeface="Trebuchet MS"/>
              <a:cs typeface="Trebuchet MS"/>
            </a:endParaRPr>
          </a:p>
          <a:p>
            <a:pPr marL="568325" lvl="1" indent="-344488">
              <a:lnSpc>
                <a:spcPct val="95000"/>
              </a:lnSpc>
              <a:buClr>
                <a:srgbClr val="000000"/>
              </a:buClr>
              <a:buSzPct val="100000"/>
              <a:buFontTx/>
              <a:buChar char="•"/>
            </a:pPr>
            <a:r>
              <a:rPr lang="en-US" sz="2200" dirty="0">
                <a:solidFill>
                  <a:srgbClr val="000000"/>
                </a:solidFill>
                <a:latin typeface="Trebuchet MS"/>
                <a:cs typeface="Trebuchet MS"/>
              </a:rPr>
              <a:t>Fees for print or premium editions</a:t>
            </a:r>
            <a:endParaRPr lang="en-US" sz="2200" dirty="0">
              <a:latin typeface="Trebuchet MS"/>
              <a:cs typeface="Trebuchet MS"/>
            </a:endParaRPr>
          </a:p>
          <a:p>
            <a:pPr marL="568325" lvl="1" indent="-344488">
              <a:lnSpc>
                <a:spcPct val="95000"/>
              </a:lnSpc>
              <a:buClr>
                <a:srgbClr val="000000"/>
              </a:buClr>
              <a:buSzPct val="100000"/>
              <a:buFontTx/>
              <a:buChar char="•"/>
            </a:pPr>
            <a:r>
              <a:rPr lang="en-US" sz="2200" dirty="0">
                <a:solidFill>
                  <a:srgbClr val="000000"/>
                </a:solidFill>
                <a:latin typeface="Trebuchet MS"/>
                <a:cs typeface="Trebuchet MS"/>
              </a:rPr>
              <a:t>Endowments &amp; donations</a:t>
            </a:r>
            <a:endParaRPr lang="en-US" sz="2200" dirty="0">
              <a:latin typeface="Trebuchet MS"/>
              <a:cs typeface="Trebuchet MS"/>
            </a:endParaRPr>
          </a:p>
          <a:p>
            <a:pPr marL="568325" lvl="1" indent="-344488">
              <a:lnSpc>
                <a:spcPct val="95000"/>
              </a:lnSpc>
              <a:buClr>
                <a:srgbClr val="000000"/>
              </a:buClr>
              <a:buSzPct val="100000"/>
              <a:buFontTx/>
              <a:buChar char="•"/>
            </a:pPr>
            <a:r>
              <a:rPr lang="en-US" sz="2200" dirty="0">
                <a:solidFill>
                  <a:srgbClr val="000000"/>
                </a:solidFill>
                <a:latin typeface="Trebuchet MS"/>
                <a:cs typeface="Trebuchet MS"/>
              </a:rPr>
              <a:t>Publication fees</a:t>
            </a:r>
            <a:endParaRPr lang="en-US" sz="2200" dirty="0">
              <a:latin typeface="Trebuchet MS"/>
              <a:cs typeface="Trebuchet MS"/>
            </a:endParaRPr>
          </a:p>
          <a:p>
            <a:pPr marL="568325" lvl="1" indent="-344488">
              <a:lnSpc>
                <a:spcPct val="95000"/>
              </a:lnSpc>
              <a:buClr>
                <a:srgbClr val="000000"/>
              </a:buClr>
              <a:buSzPct val="100000"/>
              <a:buFontTx/>
              <a:buChar char="•"/>
            </a:pPr>
            <a:r>
              <a:rPr lang="en-US" sz="2200" dirty="0">
                <a:solidFill>
                  <a:srgbClr val="000000"/>
                </a:solidFill>
                <a:latin typeface="Trebuchet MS"/>
                <a:cs typeface="Trebuchet MS"/>
              </a:rPr>
              <a:t>Institutional memberships</a:t>
            </a:r>
            <a:endParaRPr lang="en-US" sz="2200" dirty="0">
              <a:latin typeface="Trebuchet MS"/>
              <a:cs typeface="Trebuchet MS"/>
            </a:endParaRPr>
          </a:p>
          <a:p>
            <a:pPr marL="568325" lvl="1" indent="-344488">
              <a:lnSpc>
                <a:spcPct val="95000"/>
              </a:lnSpc>
              <a:buClr>
                <a:srgbClr val="000000"/>
              </a:buClr>
              <a:buSzPct val="100000"/>
              <a:buFontTx/>
              <a:buChar char="•"/>
            </a:pPr>
            <a:r>
              <a:rPr lang="en-US" sz="2200" dirty="0">
                <a:solidFill>
                  <a:srgbClr val="000000"/>
                </a:solidFill>
                <a:latin typeface="Trebuchet MS"/>
                <a:cs typeface="Trebuchet MS"/>
              </a:rPr>
              <a:t>A combination of the </a:t>
            </a:r>
            <a:r>
              <a:rPr lang="en-US" sz="2200" dirty="0" smtClean="0">
                <a:solidFill>
                  <a:srgbClr val="000000"/>
                </a:solidFill>
                <a:latin typeface="Trebuchet MS"/>
                <a:cs typeface="Trebuchet MS"/>
              </a:rPr>
              <a:t>above</a:t>
            </a:r>
          </a:p>
          <a:p>
            <a:pPr marL="568325" lvl="1" indent="-344488">
              <a:lnSpc>
                <a:spcPct val="95000"/>
              </a:lnSpc>
              <a:buClr>
                <a:srgbClr val="000000"/>
              </a:buClr>
              <a:buSzPct val="100000"/>
            </a:pPr>
            <a:endParaRPr lang="en-US" sz="2200" dirty="0" smtClean="0">
              <a:latin typeface="Trebuchet MS"/>
              <a:cs typeface="Trebuchet MS"/>
            </a:endParaRPr>
          </a:p>
          <a:p>
            <a:pPr marL="568325" lvl="1" indent="-344488" algn="ctr">
              <a:lnSpc>
                <a:spcPct val="95000"/>
              </a:lnSpc>
              <a:buClr>
                <a:srgbClr val="000000"/>
              </a:buClr>
              <a:buSzPct val="100000"/>
            </a:pPr>
            <a:r>
              <a:rPr lang="en-US" sz="2200" dirty="0" smtClean="0">
                <a:latin typeface="Trebuchet MS"/>
                <a:cs typeface="Trebuchet MS"/>
              </a:rPr>
              <a:t>For more information, see: </a:t>
            </a:r>
            <a:endParaRPr lang="en-US" sz="2200" dirty="0" smtClean="0">
              <a:solidFill>
                <a:srgbClr val="000000"/>
              </a:solidFill>
              <a:latin typeface="Trebuchet MS"/>
              <a:cs typeface="Trebuchet MS"/>
            </a:endParaRPr>
          </a:p>
          <a:p>
            <a:pPr marL="568325" lvl="1" indent="-344488" algn="ctr">
              <a:lnSpc>
                <a:spcPct val="95000"/>
              </a:lnSpc>
              <a:buClr>
                <a:srgbClr val="000000"/>
              </a:buClr>
              <a:buSzPct val="100000"/>
            </a:pPr>
            <a:r>
              <a:rPr lang="en-US" sz="2200" u="sng" dirty="0" smtClean="0">
                <a:solidFill>
                  <a:srgbClr val="0000FF"/>
                </a:solidFill>
                <a:latin typeface="Trebuchet MS"/>
                <a:cs typeface="Trebuchet MS"/>
                <a:hlinkClick r:id="rId3"/>
              </a:rPr>
              <a:t>http://oad.simmons.edu/oadwiki/OA_journal_business_models</a:t>
            </a:r>
            <a:endParaRPr lang="en-US" sz="2200" dirty="0" smtClean="0">
              <a:latin typeface="Trebuchet MS"/>
              <a:cs typeface="Trebuchet MS"/>
            </a:endParaRPr>
          </a:p>
          <a:p>
            <a:pPr marL="568325" lvl="1" indent="-344488">
              <a:lnSpc>
                <a:spcPct val="95000"/>
              </a:lnSpc>
              <a:buClr>
                <a:srgbClr val="000000"/>
              </a:buClr>
              <a:buSzPct val="100000"/>
              <a:buFontTx/>
              <a:buChar char="•"/>
            </a:pPr>
            <a:endParaRPr lang="en-US" sz="2400" dirty="0" smtClean="0">
              <a:latin typeface="Trebuchet MS"/>
              <a:cs typeface="Trebuchet MS"/>
            </a:endParaRPr>
          </a:p>
          <a:p>
            <a:pPr>
              <a:lnSpc>
                <a:spcPct val="95000"/>
              </a:lnSpc>
            </a:pPr>
            <a:endParaRPr lang="en-US" sz="2400" dirty="0" smtClean="0">
              <a:solidFill>
                <a:srgbClr val="000000"/>
              </a:solidFill>
              <a:latin typeface="Trebuchet MS"/>
              <a:cs typeface="Trebuchet MS"/>
            </a:endParaRPr>
          </a:p>
          <a:p>
            <a:pPr algn="ctr">
              <a:lnSpc>
                <a:spcPct val="95000"/>
              </a:lnSpc>
            </a:pPr>
            <a:endParaRPr lang="en-US" sz="2400" u="sng" dirty="0">
              <a:solidFill>
                <a:srgbClr val="0000FF"/>
              </a:solidFill>
              <a:latin typeface="Trebuchet MS"/>
              <a:cs typeface="Trebuchet M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2534" name="Text Box 6"/>
          <p:cNvSpPr txBox="1">
            <a:spLocks noChangeArrowheads="1"/>
          </p:cNvSpPr>
          <p:nvPr/>
        </p:nvSpPr>
        <p:spPr bwMode="auto">
          <a:xfrm>
            <a:off x="314325" y="274320"/>
            <a:ext cx="8552498" cy="5290679"/>
          </a:xfrm>
          <a:prstGeom prst="rect">
            <a:avLst/>
          </a:prstGeom>
          <a:noFill/>
          <a:ln w="9525">
            <a:noFill/>
            <a:miter lim="800000"/>
            <a:headEnd/>
            <a:tailEnd/>
          </a:ln>
          <a:effectLst/>
        </p:spPr>
        <p:txBody>
          <a:bodyPr lIns="0" tIns="0" rIns="0" bIns="0">
            <a:prstTxWarp prst="textNoShape">
              <a:avLst/>
            </a:prstTxWarp>
            <a:spAutoFit/>
          </a:bodyPr>
          <a:lstStyle/>
          <a:p>
            <a:pPr>
              <a:lnSpc>
                <a:spcPct val="95000"/>
              </a:lnSpc>
            </a:pPr>
            <a:r>
              <a:rPr lang="en-US" sz="3600" b="1" dirty="0" smtClean="0">
                <a:latin typeface="Trebuchet MS"/>
                <a:cs typeface="Trebuchet MS"/>
              </a:rPr>
              <a:t>Publication Fees?!</a:t>
            </a:r>
            <a:endParaRPr lang="en-US" sz="2400" dirty="0" smtClean="0">
              <a:solidFill>
                <a:srgbClr val="000000"/>
              </a:solidFill>
              <a:latin typeface="Trebuchet MS"/>
              <a:cs typeface="Trebuchet MS"/>
            </a:endParaRPr>
          </a:p>
          <a:p>
            <a:pPr>
              <a:lnSpc>
                <a:spcPct val="95000"/>
              </a:lnSpc>
            </a:pPr>
            <a:endParaRPr lang="en-US" sz="2400" dirty="0" smtClean="0">
              <a:latin typeface="Trebuchet MS"/>
              <a:cs typeface="Trebuchet MS"/>
            </a:endParaRPr>
          </a:p>
          <a:p>
            <a:pPr lvl="0" algn="ctr"/>
            <a:r>
              <a:rPr lang="en-US" sz="2400" b="1" dirty="0" smtClean="0">
                <a:latin typeface="Trebuchet MS"/>
                <a:ea typeface="Trebuchet MS"/>
                <a:cs typeface="Trebuchet MS"/>
                <a:sym typeface="Trebuchet MS"/>
              </a:rPr>
              <a:t>Yes, some OA journals charge publication fees.</a:t>
            </a:r>
          </a:p>
          <a:p>
            <a:pPr lvl="0" algn="ctr"/>
            <a:r>
              <a:rPr lang="en-US" sz="2400" b="1" dirty="0" smtClean="0">
                <a:latin typeface="Trebuchet MS"/>
                <a:ea typeface="Trebuchet MS"/>
                <a:cs typeface="Trebuchet MS"/>
                <a:sym typeface="Trebuchet MS"/>
              </a:rPr>
              <a:t>Some do not.</a:t>
            </a:r>
          </a:p>
          <a:p>
            <a:pPr lvl="0" algn="ctr"/>
            <a:endParaRPr lang="en-US" sz="2400" b="1" dirty="0" smtClean="0">
              <a:latin typeface="Trebuchet MS"/>
              <a:ea typeface="Trebuchet MS"/>
              <a:cs typeface="Trebuchet MS"/>
              <a:sym typeface="Trebuchet MS"/>
            </a:endParaRPr>
          </a:p>
          <a:p>
            <a:pPr lvl="0" algn="ctr"/>
            <a:r>
              <a:rPr lang="en-US" sz="2400" dirty="0" smtClean="0">
                <a:latin typeface="Trebuchet MS"/>
                <a:ea typeface="Trebuchet MS"/>
                <a:cs typeface="Trebuchet MS"/>
                <a:sym typeface="Trebuchet MS"/>
              </a:rPr>
              <a:t>(Some subscription-based journals charge publication fees!)</a:t>
            </a:r>
          </a:p>
          <a:p>
            <a:endParaRPr lang="en-US" sz="2400" dirty="0" smtClean="0">
              <a:latin typeface="Trebuchet MS"/>
              <a:cs typeface="Trebuchet MS"/>
            </a:endParaRPr>
          </a:p>
          <a:p>
            <a:pPr lvl="0" algn="ctr"/>
            <a:r>
              <a:rPr lang="en-US" sz="2400" b="1" dirty="0" smtClean="0">
                <a:latin typeface="Trebuchet MS"/>
                <a:ea typeface="Trebuchet MS"/>
                <a:cs typeface="Trebuchet MS"/>
                <a:sym typeface="Trebuchet MS"/>
              </a:rPr>
              <a:t>Fees are not necessarily paid from researchers' pockets:</a:t>
            </a:r>
          </a:p>
          <a:p>
            <a:pPr lvl="0" algn="ctr"/>
            <a:r>
              <a:rPr lang="en-US" sz="2400" dirty="0" smtClean="0">
                <a:latin typeface="Trebuchet MS"/>
                <a:ea typeface="Trebuchet MS"/>
                <a:cs typeface="Trebuchet MS"/>
                <a:sym typeface="Trebuchet MS"/>
              </a:rPr>
              <a:t>Some institutions pay fees for their employees.</a:t>
            </a:r>
          </a:p>
          <a:p>
            <a:pPr lvl="0" algn="ctr"/>
            <a:r>
              <a:rPr lang="en-US" sz="2400" dirty="0" smtClean="0">
                <a:latin typeface="Trebuchet MS"/>
                <a:ea typeface="Trebuchet MS"/>
                <a:cs typeface="Trebuchet MS"/>
                <a:sym typeface="Trebuchet MS"/>
              </a:rPr>
              <a:t>Grants can be used to pay publication fees.</a:t>
            </a:r>
          </a:p>
          <a:p>
            <a:pPr lvl="0" algn="ctr"/>
            <a:r>
              <a:rPr lang="en-US" sz="2400" dirty="0" smtClean="0">
                <a:latin typeface="Trebuchet MS"/>
                <a:ea typeface="Trebuchet MS"/>
                <a:cs typeface="Trebuchet MS"/>
                <a:sym typeface="Trebuchet MS"/>
              </a:rPr>
              <a:t>Some journals waive fees for those who cannot afford them.</a:t>
            </a:r>
          </a:p>
          <a:p>
            <a:pPr lvl="0" algn="ctr"/>
            <a:endParaRPr lang="en-US" sz="2400" dirty="0">
              <a:latin typeface="Trebuchet MS"/>
              <a:ea typeface="Trebuchet MS"/>
              <a:cs typeface="Trebuchet MS"/>
              <a:sym typeface="Trebuchet MS"/>
            </a:endParaRPr>
          </a:p>
          <a:p>
            <a:pPr lvl="0" algn="ctr"/>
            <a:r>
              <a:rPr lang="en-US" sz="2400" b="1" dirty="0" smtClean="0">
                <a:latin typeface="Trebuchet MS"/>
                <a:ea typeface="Trebuchet MS"/>
                <a:cs typeface="Trebuchet MS"/>
                <a:sym typeface="Trebuchet MS"/>
              </a:rPr>
              <a:t>(C’mon CUNY, let’s make a fund to cover publication fees!)</a:t>
            </a:r>
          </a:p>
          <a:p>
            <a:pPr>
              <a:lnSpc>
                <a:spcPct val="95000"/>
              </a:lnSpc>
            </a:pPr>
            <a:endParaRPr lang="en-US" sz="2400" dirty="0">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sp>
        <p:nvSpPr>
          <p:cNvPr id="47" name="Shape 47"/>
          <p:cNvSpPr txBox="1"/>
          <p:nvPr/>
        </p:nvSpPr>
        <p:spPr>
          <a:xfrm>
            <a:off x="346597" y="247299"/>
            <a:ext cx="8450806" cy="6005563"/>
          </a:xfrm>
          <a:prstGeom prst="rect">
            <a:avLst/>
          </a:prstGeom>
        </p:spPr>
        <p:txBody>
          <a:bodyPr lIns="38100" tIns="38100" rIns="38100" bIns="38100" anchor="t" anchorCtr="0">
            <a:noAutofit/>
          </a:bodyPr>
          <a:lstStyle/>
          <a:p>
            <a:pPr marR="0" algn="l"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Scholarly Publishing Now</a:t>
            </a:r>
          </a:p>
          <a:p>
            <a:pPr marR="0" algn="l" rtl="0">
              <a:lnSpc>
                <a:spcPct val="100000"/>
              </a:lnSpc>
              <a:spcBef>
                <a:spcPts val="0"/>
              </a:spcBef>
              <a:spcAft>
                <a:spcPts val="0"/>
              </a:spcAft>
              <a:buNone/>
            </a:pPr>
            <a:endParaRPr lang="en-US" sz="2200" dirty="0" smtClean="0">
              <a:latin typeface="Trebuchet MS"/>
              <a:ea typeface="Trebuchet MS"/>
              <a:cs typeface="Trebuchet MS"/>
              <a:sym typeface="Trebuchet MS"/>
            </a:endParaRPr>
          </a:p>
        </p:txBody>
      </p:sp>
      <p:pic>
        <p:nvPicPr>
          <p:cNvPr id="6" name="Picture 5" descr="soc inq.jpg"/>
          <p:cNvPicPr>
            <a:picLocks noChangeAspect="1"/>
          </p:cNvPicPr>
          <p:nvPr/>
        </p:nvPicPr>
        <p:blipFill>
          <a:blip r:embed="rId4"/>
          <a:stretch>
            <a:fillRect/>
          </a:stretch>
        </p:blipFill>
        <p:spPr>
          <a:xfrm>
            <a:off x="1964422" y="950620"/>
            <a:ext cx="5215156" cy="4767621"/>
          </a:xfrm>
          <a:prstGeom prst="rect">
            <a:avLst/>
          </a:prstGeom>
        </p:spPr>
      </p:pic>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3558" name="Text Box 6"/>
          <p:cNvSpPr txBox="1">
            <a:spLocks noChangeArrowheads="1"/>
          </p:cNvSpPr>
          <p:nvPr/>
        </p:nvSpPr>
        <p:spPr bwMode="auto">
          <a:xfrm>
            <a:off x="314325" y="365760"/>
            <a:ext cx="8552498" cy="5098318"/>
          </a:xfrm>
          <a:prstGeom prst="rect">
            <a:avLst/>
          </a:prstGeom>
          <a:noFill/>
          <a:ln w="9525">
            <a:noFill/>
            <a:miter lim="800000"/>
            <a:headEnd/>
            <a:tailEnd/>
          </a:ln>
          <a:effectLst/>
        </p:spPr>
        <p:txBody>
          <a:bodyPr lIns="0" tIns="0" rIns="0" bIns="0">
            <a:prstTxWarp prst="textNoShape">
              <a:avLst/>
            </a:prstTxWarp>
            <a:spAutoFit/>
          </a:bodyPr>
          <a:lstStyle/>
          <a:p>
            <a:pPr>
              <a:lnSpc>
                <a:spcPct val="95000"/>
              </a:lnSpc>
            </a:pPr>
            <a:r>
              <a:rPr lang="en-US" sz="3600" b="1" dirty="0">
                <a:latin typeface="Trebuchet MS"/>
                <a:cs typeface="Trebuchet MS"/>
              </a:rPr>
              <a:t>Publication Fees ≠ Vanity Publishing</a:t>
            </a:r>
            <a:endParaRPr lang="en-US" sz="3600" dirty="0">
              <a:latin typeface="Trebuchet MS"/>
              <a:cs typeface="Trebuchet MS"/>
            </a:endParaRPr>
          </a:p>
          <a:p>
            <a:pPr>
              <a:lnSpc>
                <a:spcPct val="95000"/>
              </a:lnSpc>
            </a:pPr>
            <a:endParaRPr lang="en-US" sz="2200" b="1" dirty="0" smtClean="0">
              <a:solidFill>
                <a:srgbClr val="000000"/>
              </a:solidFill>
              <a:latin typeface="Trebuchet MS"/>
              <a:cs typeface="Trebuchet MS"/>
            </a:endParaRPr>
          </a:p>
          <a:p>
            <a:pPr algn="ctr">
              <a:lnSpc>
                <a:spcPct val="95000"/>
              </a:lnSpc>
            </a:pPr>
            <a:endParaRPr lang="en-US" sz="2400" dirty="0" smtClean="0">
              <a:solidFill>
                <a:srgbClr val="000000"/>
              </a:solidFill>
              <a:latin typeface="Trebuchet MS"/>
              <a:cs typeface="Trebuchet MS"/>
            </a:endParaRPr>
          </a:p>
          <a:p>
            <a:pPr algn="ctr">
              <a:lnSpc>
                <a:spcPct val="95000"/>
              </a:lnSpc>
            </a:pPr>
            <a:r>
              <a:rPr lang="en-US" sz="2400" dirty="0" smtClean="0">
                <a:solidFill>
                  <a:srgbClr val="000000"/>
                </a:solidFill>
                <a:latin typeface="Trebuchet MS"/>
                <a:cs typeface="Trebuchet MS"/>
              </a:rPr>
              <a:t>Some </a:t>
            </a:r>
            <a:r>
              <a:rPr lang="en-US" sz="2400" dirty="0">
                <a:solidFill>
                  <a:srgbClr val="000000"/>
                </a:solidFill>
                <a:latin typeface="Trebuchet MS"/>
                <a:cs typeface="Trebuchet MS"/>
              </a:rPr>
              <a:t>people worry: </a:t>
            </a:r>
            <a:endParaRPr lang="en-US" sz="2400" dirty="0">
              <a:latin typeface="Trebuchet MS"/>
              <a:cs typeface="Trebuchet MS"/>
            </a:endParaRPr>
          </a:p>
          <a:p>
            <a:pPr algn="ctr">
              <a:lnSpc>
                <a:spcPct val="95000"/>
              </a:lnSpc>
            </a:pPr>
            <a:r>
              <a:rPr lang="en-US" sz="2400" dirty="0">
                <a:solidFill>
                  <a:srgbClr val="000000"/>
                </a:solidFill>
                <a:latin typeface="Trebuchet MS"/>
                <a:cs typeface="Trebuchet MS"/>
              </a:rPr>
              <a:t>Are publication fees tantamount to vanity publishing?</a:t>
            </a:r>
            <a:endParaRPr lang="en-US" sz="2400" dirty="0" smtClean="0">
              <a:latin typeface="Trebuchet MS"/>
              <a:cs typeface="Trebuchet MS"/>
            </a:endParaRPr>
          </a:p>
          <a:p>
            <a:pPr algn="ctr">
              <a:lnSpc>
                <a:spcPct val="95000"/>
              </a:lnSpc>
            </a:pPr>
            <a:endParaRPr lang="en-US" sz="2400" dirty="0" smtClean="0">
              <a:solidFill>
                <a:srgbClr val="000000"/>
              </a:solidFill>
              <a:latin typeface="Trebuchet MS"/>
              <a:cs typeface="Trebuchet MS"/>
            </a:endParaRPr>
          </a:p>
          <a:p>
            <a:pPr algn="ctr">
              <a:lnSpc>
                <a:spcPct val="95000"/>
              </a:lnSpc>
            </a:pPr>
            <a:endParaRPr lang="en-US" sz="2400" dirty="0" smtClean="0">
              <a:solidFill>
                <a:srgbClr val="000000"/>
              </a:solidFill>
              <a:latin typeface="Trebuchet MS"/>
              <a:cs typeface="Trebuchet MS"/>
            </a:endParaRPr>
          </a:p>
          <a:p>
            <a:pPr algn="ctr">
              <a:lnSpc>
                <a:spcPct val="95000"/>
              </a:lnSpc>
            </a:pPr>
            <a:r>
              <a:rPr lang="en-US" sz="4800" b="1" dirty="0">
                <a:latin typeface="Trebuchet MS"/>
                <a:cs typeface="Trebuchet MS"/>
              </a:rPr>
              <a:t>NO!</a:t>
            </a:r>
            <a:endParaRPr lang="en-US" sz="4800" dirty="0" smtClean="0">
              <a:latin typeface="Trebuchet MS"/>
              <a:cs typeface="Trebuchet MS"/>
            </a:endParaRPr>
          </a:p>
          <a:p>
            <a:pPr algn="ctr">
              <a:lnSpc>
                <a:spcPct val="95000"/>
              </a:lnSpc>
            </a:pPr>
            <a:endParaRPr lang="en-US" sz="2400" dirty="0" smtClean="0">
              <a:solidFill>
                <a:srgbClr val="000000"/>
              </a:solidFill>
              <a:latin typeface="Trebuchet MS"/>
              <a:cs typeface="Trebuchet MS"/>
            </a:endParaRPr>
          </a:p>
          <a:p>
            <a:pPr algn="ctr">
              <a:lnSpc>
                <a:spcPct val="95000"/>
              </a:lnSpc>
            </a:pPr>
            <a:endParaRPr lang="en-US" sz="2400" dirty="0" smtClean="0">
              <a:solidFill>
                <a:srgbClr val="000000"/>
              </a:solidFill>
              <a:latin typeface="Trebuchet MS"/>
              <a:cs typeface="Trebuchet MS"/>
            </a:endParaRPr>
          </a:p>
          <a:p>
            <a:pPr lvl="0" algn="ctr"/>
            <a:r>
              <a:rPr lang="en-US" sz="2400" b="1" dirty="0" smtClean="0">
                <a:latin typeface="Trebuchet MS"/>
                <a:ea typeface="Trebuchet MS"/>
                <a:cs typeface="Trebuchet MS"/>
                <a:sym typeface="Trebuchet MS"/>
              </a:rPr>
              <a:t>At reputable journals, fees have no bearing </a:t>
            </a:r>
          </a:p>
          <a:p>
            <a:pPr lvl="0" algn="ctr"/>
            <a:r>
              <a:rPr lang="en-US" sz="2400" b="1" dirty="0" smtClean="0">
                <a:latin typeface="Trebuchet MS"/>
                <a:ea typeface="Trebuchet MS"/>
                <a:cs typeface="Trebuchet MS"/>
                <a:sym typeface="Trebuchet MS"/>
              </a:rPr>
              <a:t>whatsoever on whether an article is accepted.</a:t>
            </a:r>
          </a:p>
          <a:p>
            <a:pPr algn="ctr">
              <a:lnSpc>
                <a:spcPct val="95000"/>
              </a:lnSpc>
            </a:pPr>
            <a:endParaRPr lang="en-US" sz="2400" dirty="0" smtClean="0">
              <a:solidFill>
                <a:srgbClr val="000000"/>
              </a:solidFill>
              <a:latin typeface="Trebuchet MS"/>
              <a:cs typeface="Trebuchet M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4582" name="Text Box 6"/>
          <p:cNvSpPr txBox="1">
            <a:spLocks noChangeArrowheads="1"/>
          </p:cNvSpPr>
          <p:nvPr/>
        </p:nvSpPr>
        <p:spPr bwMode="auto">
          <a:xfrm>
            <a:off x="314325" y="274320"/>
            <a:ext cx="8371047" cy="4570482"/>
          </a:xfrm>
          <a:prstGeom prst="rect">
            <a:avLst/>
          </a:prstGeom>
          <a:noFill/>
          <a:ln w="9525">
            <a:noFill/>
            <a:miter lim="800000"/>
            <a:headEnd/>
            <a:tailEnd/>
          </a:ln>
          <a:effectLst/>
        </p:spPr>
        <p:txBody>
          <a:bodyPr wrap="square" lIns="0" tIns="0" rIns="0" bIns="0">
            <a:prstTxWarp prst="textNoShape">
              <a:avLst/>
            </a:prstTxWarp>
            <a:spAutoFit/>
          </a:bodyPr>
          <a:lstStyle/>
          <a:p>
            <a:pPr>
              <a:lnSpc>
                <a:spcPct val="95000"/>
              </a:lnSpc>
            </a:pPr>
            <a:r>
              <a:rPr lang="en-US" sz="3600" b="1" dirty="0" smtClean="0">
                <a:latin typeface="Trebuchet MS"/>
                <a:cs typeface="Trebuchet MS"/>
              </a:rPr>
              <a:t>What about Disreputable Journals?</a:t>
            </a:r>
          </a:p>
          <a:p>
            <a:pPr>
              <a:lnSpc>
                <a:spcPct val="95000"/>
              </a:lnSpc>
            </a:pPr>
            <a:endParaRPr lang="en-US" sz="2400" b="1" dirty="0" smtClean="0">
              <a:latin typeface="Trebuchet MS"/>
              <a:cs typeface="Trebuchet MS"/>
            </a:endParaRPr>
          </a:p>
          <a:p>
            <a:pPr lvl="0" algn="ctr"/>
            <a:endParaRPr lang="en-US" sz="2400" b="1" dirty="0" smtClean="0">
              <a:latin typeface="Trebuchet MS"/>
              <a:ea typeface="Trebuchet MS"/>
              <a:cs typeface="Trebuchet MS"/>
              <a:sym typeface="Trebuchet MS"/>
            </a:endParaRPr>
          </a:p>
          <a:p>
            <a:pPr lvl="0" algn="ctr"/>
            <a:r>
              <a:rPr lang="en-US" sz="2400" b="1" dirty="0" smtClean="0">
                <a:latin typeface="Trebuchet MS"/>
                <a:ea typeface="Trebuchet MS"/>
                <a:cs typeface="Trebuchet MS"/>
                <a:sym typeface="Trebuchet MS"/>
              </a:rPr>
              <a:t>“Predatory” </a:t>
            </a:r>
            <a:r>
              <a:rPr lang="en-US" sz="2400" b="1" dirty="0" smtClean="0">
                <a:latin typeface="Trebuchet MS"/>
                <a:ea typeface="Trebuchet MS"/>
                <a:cs typeface="Trebuchet MS"/>
                <a:sym typeface="Trebuchet MS"/>
              </a:rPr>
              <a:t>Open Access Publishers</a:t>
            </a:r>
          </a:p>
          <a:p>
            <a:pPr lvl="0" algn="ctr"/>
            <a:r>
              <a:rPr lang="en-US" sz="2400" dirty="0" smtClean="0">
                <a:latin typeface="Trebuchet MS"/>
                <a:ea typeface="Trebuchet MS"/>
                <a:cs typeface="Trebuchet MS"/>
                <a:sym typeface="Trebuchet MS"/>
              </a:rPr>
              <a:t>"Predatory" = unscrupulous, unserious, spamming </a:t>
            </a:r>
          </a:p>
          <a:p>
            <a:endParaRPr lang="en-US" sz="2400" dirty="0" smtClean="0"/>
          </a:p>
          <a:p>
            <a:pPr lvl="0" algn="ctr"/>
            <a:r>
              <a:rPr lang="en-US" sz="2400" b="1" dirty="0" smtClean="0">
                <a:latin typeface="Trebuchet MS"/>
                <a:ea typeface="Trebuchet MS"/>
                <a:cs typeface="Trebuchet MS"/>
                <a:sym typeface="Trebuchet MS"/>
              </a:rPr>
              <a:t>Examples:</a:t>
            </a:r>
            <a:r>
              <a:rPr lang="en-US" sz="2400" dirty="0" smtClean="0">
                <a:latin typeface="Trebuchet MS"/>
                <a:ea typeface="Trebuchet MS"/>
                <a:cs typeface="Trebuchet MS"/>
                <a:sym typeface="Trebuchet MS"/>
              </a:rPr>
              <a:t> Academic Journals, Inc., </a:t>
            </a:r>
          </a:p>
          <a:p>
            <a:pPr lvl="0" algn="ctr"/>
            <a:r>
              <a:rPr lang="en-US" sz="2400" dirty="0" smtClean="0">
                <a:latin typeface="Trebuchet MS"/>
                <a:ea typeface="Trebuchet MS"/>
                <a:cs typeface="Trebuchet MS"/>
                <a:sym typeface="Trebuchet MS"/>
              </a:rPr>
              <a:t>Academia Publishing, Modern Scientific Press,</a:t>
            </a:r>
          </a:p>
          <a:p>
            <a:pPr lvl="0" algn="ctr"/>
            <a:r>
              <a:rPr lang="en-US" sz="2400" dirty="0" smtClean="0">
                <a:latin typeface="Trebuchet MS"/>
                <a:ea typeface="Trebuchet MS"/>
                <a:cs typeface="Trebuchet MS"/>
                <a:sym typeface="Trebuchet MS"/>
              </a:rPr>
              <a:t>Scientific Journals International</a:t>
            </a:r>
          </a:p>
          <a:p>
            <a:pPr lvl="0" algn="ctr"/>
            <a:endParaRPr lang="en-US" sz="2400" dirty="0" smtClean="0">
              <a:latin typeface="Trebuchet MS"/>
              <a:cs typeface="Trebuchet MS"/>
            </a:endParaRPr>
          </a:p>
          <a:p>
            <a:pPr lvl="0" algn="ctr"/>
            <a:r>
              <a:rPr lang="en-US" sz="2400" dirty="0" smtClean="0">
                <a:latin typeface="Trebuchet MS"/>
                <a:cs typeface="Trebuchet MS"/>
              </a:rPr>
              <a:t>Of course, low-quality journals are </a:t>
            </a:r>
          </a:p>
          <a:p>
            <a:pPr lvl="0" algn="ctr"/>
            <a:r>
              <a:rPr lang="en-US" sz="2400" dirty="0" smtClean="0">
                <a:latin typeface="Trebuchet MS"/>
                <a:cs typeface="Trebuchet MS"/>
              </a:rPr>
              <a:t>not unique to open access publishing!</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5606" name="Text Box 6"/>
          <p:cNvSpPr txBox="1">
            <a:spLocks noChangeArrowheads="1"/>
          </p:cNvSpPr>
          <p:nvPr/>
        </p:nvSpPr>
        <p:spPr bwMode="auto">
          <a:xfrm>
            <a:off x="314325" y="274320"/>
            <a:ext cx="8590616" cy="3687163"/>
          </a:xfrm>
          <a:prstGeom prst="rect">
            <a:avLst/>
          </a:prstGeom>
          <a:noFill/>
          <a:ln w="9525">
            <a:noFill/>
            <a:miter lim="800000"/>
            <a:headEnd/>
            <a:tailEnd/>
          </a:ln>
          <a:effectLst/>
        </p:spPr>
        <p:txBody>
          <a:bodyPr wrap="square" lIns="0" tIns="0" rIns="0" bIns="0">
            <a:prstTxWarp prst="textNoShape">
              <a:avLst/>
            </a:prstTxWarp>
            <a:spAutoFit/>
          </a:bodyPr>
          <a:lstStyle/>
          <a:p>
            <a:pPr>
              <a:lnSpc>
                <a:spcPct val="95000"/>
              </a:lnSpc>
            </a:pPr>
            <a:r>
              <a:rPr lang="en-US" sz="3600" b="1" dirty="0">
                <a:latin typeface="Trebuchet MS"/>
                <a:cs typeface="Trebuchet MS"/>
              </a:rPr>
              <a:t>Open Access Scholarly Publishers Assoc.</a:t>
            </a:r>
            <a:endParaRPr lang="en-US" sz="3600" dirty="0">
              <a:latin typeface="Trebuchet MS"/>
              <a:cs typeface="Trebuchet MS"/>
            </a:endParaRPr>
          </a:p>
          <a:p>
            <a:pPr>
              <a:lnSpc>
                <a:spcPct val="95000"/>
              </a:lnSpc>
            </a:pPr>
            <a:r>
              <a:rPr lang="en-US" sz="2400" dirty="0">
                <a:solidFill>
                  <a:srgbClr val="000000"/>
                </a:solidFill>
                <a:latin typeface="Trebuchet MS"/>
                <a:cs typeface="Trebuchet MS"/>
              </a:rPr>
              <a:t> </a:t>
            </a:r>
            <a:endParaRPr lang="en-US" sz="2400" dirty="0">
              <a:latin typeface="Trebuchet MS"/>
              <a:cs typeface="Trebuchet MS"/>
            </a:endParaRPr>
          </a:p>
          <a:p>
            <a:pPr marL="568325" lvl="1" indent="-344488">
              <a:lnSpc>
                <a:spcPct val="95000"/>
              </a:lnSpc>
              <a:buClr>
                <a:srgbClr val="000000"/>
              </a:buClr>
              <a:buSzPct val="100000"/>
              <a:buFontTx/>
              <a:buChar char="•"/>
            </a:pPr>
            <a:r>
              <a:rPr lang="en-US" sz="2400" dirty="0">
                <a:solidFill>
                  <a:srgbClr val="000000"/>
                </a:solidFill>
                <a:latin typeface="Trebuchet MS"/>
                <a:cs typeface="Trebuchet MS"/>
              </a:rPr>
              <a:t>﻿OASPA supports OA publishers, promotes best practices for OA, advances workable business models for OA, etc. </a:t>
            </a:r>
            <a:endParaRPr lang="en-US" sz="2400" dirty="0">
              <a:latin typeface="Trebuchet MS"/>
              <a:cs typeface="Trebuchet MS"/>
            </a:endParaRPr>
          </a:p>
          <a:p>
            <a:pPr marL="568325" indent="-344488">
              <a:lnSpc>
                <a:spcPct val="95000"/>
              </a:lnSpc>
            </a:pPr>
            <a:endParaRPr lang="en-US" sz="2400" dirty="0">
              <a:solidFill>
                <a:srgbClr val="000000"/>
              </a:solidFill>
              <a:latin typeface="Trebuchet MS"/>
              <a:cs typeface="Trebuchet MS"/>
            </a:endParaRPr>
          </a:p>
          <a:p>
            <a:pPr marL="568325" lvl="1" indent="-344488">
              <a:lnSpc>
                <a:spcPct val="95000"/>
              </a:lnSpc>
              <a:buClr>
                <a:srgbClr val="000000"/>
              </a:buClr>
              <a:buSzPct val="100000"/>
              <a:buFontTx/>
              <a:buChar char="•"/>
            </a:pPr>
            <a:r>
              <a:rPr lang="en-US" sz="2400" dirty="0">
                <a:solidFill>
                  <a:srgbClr val="000000"/>
                </a:solidFill>
                <a:latin typeface="Trebuchet MS"/>
                <a:cs typeface="Trebuchet MS"/>
              </a:rPr>
              <a:t>OASPA holds its members to a Code of Conduct: </a:t>
            </a:r>
            <a:br>
              <a:rPr lang="en-US" sz="2400" dirty="0">
                <a:solidFill>
                  <a:srgbClr val="000000"/>
                </a:solidFill>
                <a:latin typeface="Trebuchet MS"/>
                <a:cs typeface="Trebuchet MS"/>
              </a:rPr>
            </a:br>
            <a:r>
              <a:rPr lang="en-US" sz="2400" u="sng" dirty="0">
                <a:solidFill>
                  <a:srgbClr val="0000FF"/>
                </a:solidFill>
                <a:latin typeface="Trebuchet MS"/>
                <a:cs typeface="Trebuchet MS"/>
                <a:hlinkClick r:id="rId3"/>
              </a:rPr>
              <a:t>http://www.oaspa.org/conduct.php</a:t>
            </a:r>
            <a:r>
              <a:rPr lang="en-US" sz="2400" dirty="0">
                <a:solidFill>
                  <a:srgbClr val="000000"/>
                </a:solidFill>
                <a:latin typeface="Trebuchet MS"/>
                <a:cs typeface="Trebuchet MS"/>
              </a:rPr>
              <a:t> </a:t>
            </a:r>
            <a:endParaRPr lang="en-US" sz="2400" dirty="0">
              <a:latin typeface="Trebuchet MS"/>
              <a:cs typeface="Trebuchet MS"/>
            </a:endParaRPr>
          </a:p>
          <a:p>
            <a:pPr marL="568325" indent="-344488">
              <a:lnSpc>
                <a:spcPct val="95000"/>
              </a:lnSpc>
            </a:pPr>
            <a:endParaRPr lang="en-US" sz="2400" dirty="0">
              <a:solidFill>
                <a:srgbClr val="000000"/>
              </a:solidFill>
              <a:latin typeface="Trebuchet MS"/>
              <a:cs typeface="Trebuchet MS"/>
            </a:endParaRPr>
          </a:p>
          <a:p>
            <a:pPr marL="568325" lvl="1" indent="-344488">
              <a:lnSpc>
                <a:spcPct val="95000"/>
              </a:lnSpc>
              <a:buClr>
                <a:srgbClr val="000000"/>
              </a:buClr>
              <a:buSzPct val="100000"/>
              <a:buFontTx/>
              <a:buChar char="•"/>
            </a:pPr>
            <a:r>
              <a:rPr lang="en-US" sz="2400" dirty="0">
                <a:solidFill>
                  <a:srgbClr val="000000"/>
                </a:solidFill>
                <a:latin typeface="Trebuchet MS"/>
                <a:cs typeface="Trebuchet MS"/>
              </a:rPr>
              <a:t>OASPA</a:t>
            </a:r>
            <a:r>
              <a:rPr lang="en-US" sz="2400" dirty="0" smtClean="0">
                <a:solidFill>
                  <a:srgbClr val="000000"/>
                </a:solidFill>
                <a:latin typeface="Trebuchet MS"/>
                <a:cs typeface="Trebuchet MS"/>
              </a:rPr>
              <a:t> endeavors not to </a:t>
            </a:r>
            <a:r>
              <a:rPr lang="en-US" sz="2400" dirty="0">
                <a:solidFill>
                  <a:srgbClr val="000000"/>
                </a:solidFill>
                <a:latin typeface="Trebuchet MS"/>
                <a:cs typeface="Trebuchet MS"/>
              </a:rPr>
              <a:t>include predatory OA publishers </a:t>
            </a:r>
            <a:endParaRPr lang="en-US" sz="2400" dirty="0">
              <a:latin typeface="Trebuchet MS"/>
              <a:cs typeface="Trebuchet MS"/>
            </a:endParaRPr>
          </a:p>
          <a:p>
            <a:pPr>
              <a:lnSpc>
                <a:spcPct val="95000"/>
              </a:lnSpc>
              <a:buClr>
                <a:srgbClr val="000000"/>
              </a:buClr>
              <a:buSzPct val="100000"/>
            </a:pPr>
            <a:endParaRPr lang="en-US" sz="2400" b="1" dirty="0">
              <a:latin typeface="Trebuchet MS"/>
              <a:cs typeface="Trebuchet MS"/>
            </a:endParaRPr>
          </a:p>
        </p:txBody>
      </p:sp>
      <p:pic>
        <p:nvPicPr>
          <p:cNvPr id="25607" name="Picture 7"/>
          <p:cNvPicPr>
            <a:picLocks noChangeAspect="1" noChangeArrowheads="1"/>
          </p:cNvPicPr>
          <p:nvPr/>
        </p:nvPicPr>
        <p:blipFill>
          <a:blip r:embed="rId4"/>
          <a:srcRect/>
          <a:stretch>
            <a:fillRect/>
          </a:stretch>
        </p:blipFill>
        <p:spPr bwMode="auto">
          <a:xfrm>
            <a:off x="5760720" y="5029200"/>
            <a:ext cx="2286000" cy="9144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p:nvPr/>
        </p:nvSpPr>
        <p:spPr>
          <a:xfrm>
            <a:off x="0" y="0"/>
            <a:ext cx="9144000" cy="6858000"/>
          </a:xfrm>
          <a:prstGeom prst="rect">
            <a:avLst/>
          </a:prstGeom>
          <a:blipFill>
            <a:blip r:embed="rId3"/>
            <a:stretch>
              <a:fillRect/>
            </a:stretch>
          </a:blipFill>
        </p:spPr>
      </p:sp>
      <p:sp>
        <p:nvSpPr>
          <p:cNvPr id="260" name="Shape 260"/>
          <p:cNvSpPr txBox="1"/>
          <p:nvPr/>
        </p:nvSpPr>
        <p:spPr>
          <a:xfrm>
            <a:off x="342900" y="247322"/>
            <a:ext cx="8458200" cy="5549399"/>
          </a:xfrm>
          <a:prstGeom prst="rect">
            <a:avLst/>
          </a:prstGeom>
        </p:spPr>
        <p:txBody>
          <a:bodyPr lIns="38100" tIns="38100" rIns="38100" bIns="38100" anchor="t" anchorCtr="0">
            <a:noAutofit/>
          </a:bodyPr>
          <a:lstStyle/>
          <a:p>
            <a:pPr rtl="0">
              <a:lnSpc>
                <a:spcPct val="100000"/>
              </a:lnSpc>
              <a:buNone/>
            </a:pPr>
            <a:r>
              <a:rPr lang="en-US" sz="3600" b="1" dirty="0" smtClean="0">
                <a:latin typeface="Trebuchet MS"/>
                <a:ea typeface="Trebuchet MS"/>
                <a:cs typeface="Trebuchet MS"/>
                <a:sym typeface="Trebuchet MS"/>
              </a:rPr>
              <a:t>Bad OA Does Not Invalidate All OA</a:t>
            </a:r>
            <a:endParaRPr lang="en-US" sz="3600" dirty="0" smtClean="0">
              <a:latin typeface="Trebuchet MS"/>
              <a:ea typeface="Trebuchet MS"/>
              <a:cs typeface="Trebuchet MS"/>
              <a:sym typeface="Trebuchet MS"/>
            </a:endParaRPr>
          </a:p>
          <a:p>
            <a:pPr rtl="0">
              <a:lnSpc>
                <a:spcPct val="100000"/>
              </a:lnSpc>
              <a:buNone/>
            </a:pPr>
            <a:endParaRPr lang="en-US" sz="3600" dirty="0" smtClean="0">
              <a:latin typeface="Trebuchet MS"/>
              <a:ea typeface="Trebuchet MS"/>
              <a:cs typeface="Trebuchet MS"/>
              <a:sym typeface="Trebuchet MS"/>
            </a:endParaRPr>
          </a:p>
          <a:p>
            <a:pPr marL="457200" lvl="2"/>
            <a:r>
              <a:rPr lang="en-US" sz="2200" dirty="0" smtClean="0">
                <a:latin typeface="Trebuchet MS"/>
                <a:ea typeface="Trebuchet MS"/>
                <a:cs typeface="Trebuchet MS"/>
                <a:sym typeface="Trebuchet MS"/>
              </a:rPr>
              <a:t>“To suggest . . . that </a:t>
            </a:r>
            <a:r>
              <a:rPr lang="en-US" sz="2200" dirty="0">
                <a:latin typeface="Trebuchet MS"/>
                <a:ea typeface="Trebuchet MS"/>
                <a:cs typeface="Trebuchet MS"/>
                <a:sym typeface="Trebuchet MS"/>
              </a:rPr>
              <a:t>the problem with scientific publishing </a:t>
            </a:r>
            <a:endParaRPr lang="en-US" sz="2200" dirty="0" smtClean="0">
              <a:latin typeface="Trebuchet MS"/>
              <a:ea typeface="Trebuchet MS"/>
              <a:cs typeface="Trebuchet MS"/>
              <a:sym typeface="Trebuchet MS"/>
            </a:endParaRPr>
          </a:p>
          <a:p>
            <a:pPr marL="457200" lvl="2"/>
            <a:r>
              <a:rPr lang="en-US" sz="2200" dirty="0" smtClean="0">
                <a:latin typeface="Trebuchet MS"/>
                <a:ea typeface="Trebuchet MS"/>
                <a:cs typeface="Trebuchet MS"/>
                <a:sym typeface="Trebuchet MS"/>
              </a:rPr>
              <a:t>is </a:t>
            </a:r>
            <a:r>
              <a:rPr lang="en-US" sz="2200" dirty="0">
                <a:latin typeface="Trebuchet MS"/>
                <a:ea typeface="Trebuchet MS"/>
                <a:cs typeface="Trebuchet MS"/>
                <a:sym typeface="Trebuchet MS"/>
              </a:rPr>
              <a:t>that open access enables internet scamming </a:t>
            </a:r>
            <a:r>
              <a:rPr lang="en-US" sz="2200" dirty="0" smtClean="0">
                <a:latin typeface="Trebuchet MS"/>
                <a:ea typeface="Trebuchet MS"/>
                <a:cs typeface="Trebuchet MS"/>
                <a:sym typeface="Trebuchet MS"/>
              </a:rPr>
              <a:t>is </a:t>
            </a:r>
            <a:r>
              <a:rPr lang="en-US" sz="2200" dirty="0">
                <a:latin typeface="Trebuchet MS"/>
                <a:ea typeface="Trebuchet MS"/>
                <a:cs typeface="Trebuchet MS"/>
                <a:sym typeface="Trebuchet MS"/>
              </a:rPr>
              <a:t>like </a:t>
            </a:r>
            <a:r>
              <a:rPr lang="en-US" sz="2200" dirty="0" smtClean="0">
                <a:latin typeface="Trebuchet MS"/>
                <a:ea typeface="Trebuchet MS"/>
                <a:cs typeface="Trebuchet MS"/>
                <a:sym typeface="Trebuchet MS"/>
              </a:rPr>
              <a:t>saying </a:t>
            </a:r>
            <a:r>
              <a:rPr lang="en-US" sz="2200" dirty="0">
                <a:latin typeface="Trebuchet MS"/>
                <a:ea typeface="Trebuchet MS"/>
                <a:cs typeface="Trebuchet MS"/>
                <a:sym typeface="Trebuchet MS"/>
              </a:rPr>
              <a:t>that the problem with the </a:t>
            </a:r>
            <a:r>
              <a:rPr lang="en-US" sz="2200" dirty="0" smtClean="0">
                <a:latin typeface="Trebuchet MS"/>
                <a:ea typeface="Trebuchet MS"/>
                <a:cs typeface="Trebuchet MS"/>
                <a:sym typeface="Trebuchet MS"/>
              </a:rPr>
              <a:t>international </a:t>
            </a:r>
            <a:r>
              <a:rPr lang="en-US" sz="2200" dirty="0">
                <a:latin typeface="Trebuchet MS"/>
                <a:ea typeface="Trebuchet MS"/>
                <a:cs typeface="Trebuchet MS"/>
                <a:sym typeface="Trebuchet MS"/>
              </a:rPr>
              <a:t>finance system is that </a:t>
            </a:r>
            <a:r>
              <a:rPr lang="en-US" sz="2200" dirty="0" smtClean="0">
                <a:latin typeface="Trebuchet MS"/>
                <a:ea typeface="Trebuchet MS"/>
                <a:cs typeface="Trebuchet MS"/>
                <a:sym typeface="Trebuchet MS"/>
              </a:rPr>
              <a:t>it enables </a:t>
            </a:r>
            <a:r>
              <a:rPr lang="en-US" sz="2200" dirty="0">
                <a:latin typeface="Trebuchet MS"/>
                <a:ea typeface="Trebuchet MS"/>
                <a:cs typeface="Trebuchet MS"/>
                <a:sym typeface="Trebuchet MS"/>
              </a:rPr>
              <a:t>Nigerian wire transfer scams. </a:t>
            </a:r>
            <a:endParaRPr lang="en-US" sz="2200" dirty="0" smtClean="0">
              <a:latin typeface="Trebuchet MS"/>
              <a:ea typeface="Trebuchet MS"/>
              <a:cs typeface="Trebuchet MS"/>
              <a:sym typeface="Trebuchet MS"/>
            </a:endParaRPr>
          </a:p>
          <a:p>
            <a:pPr marL="457200" lvl="2"/>
            <a:endParaRPr lang="en-US" sz="2200" dirty="0">
              <a:latin typeface="Trebuchet MS"/>
              <a:ea typeface="Trebuchet MS"/>
              <a:cs typeface="Trebuchet MS"/>
              <a:sym typeface="Trebuchet MS"/>
            </a:endParaRPr>
          </a:p>
          <a:p>
            <a:pPr marL="457200" lvl="2"/>
            <a:r>
              <a:rPr lang="en-US" sz="2200" dirty="0" smtClean="0">
                <a:latin typeface="Trebuchet MS"/>
                <a:ea typeface="Trebuchet MS"/>
                <a:cs typeface="Trebuchet MS"/>
                <a:sym typeface="Trebuchet MS"/>
              </a:rPr>
              <a:t>There </a:t>
            </a:r>
            <a:r>
              <a:rPr lang="en-US" sz="2200" dirty="0">
                <a:latin typeface="Trebuchet MS"/>
                <a:ea typeface="Trebuchet MS"/>
                <a:cs typeface="Trebuchet MS"/>
                <a:sym typeface="Trebuchet MS"/>
              </a:rPr>
              <a:t>are deep problems with science publishing. But the way to fix this is not to </a:t>
            </a:r>
            <a:r>
              <a:rPr lang="en-US" sz="2200" dirty="0" smtClean="0">
                <a:latin typeface="Trebuchet MS"/>
                <a:ea typeface="Trebuchet MS"/>
                <a:cs typeface="Trebuchet MS"/>
                <a:sym typeface="Trebuchet MS"/>
              </a:rPr>
              <a:t>curtail </a:t>
            </a:r>
            <a:r>
              <a:rPr lang="en-US" sz="2200" dirty="0">
                <a:latin typeface="Trebuchet MS"/>
                <a:ea typeface="Trebuchet MS"/>
                <a:cs typeface="Trebuchet MS"/>
                <a:sym typeface="Trebuchet MS"/>
              </a:rPr>
              <a:t>open access publishing. It is to fix peer review</a:t>
            </a:r>
            <a:r>
              <a:rPr lang="en-US" sz="2200" dirty="0" smtClean="0">
                <a:latin typeface="Trebuchet MS"/>
                <a:ea typeface="Trebuchet MS"/>
                <a:cs typeface="Trebuchet MS"/>
                <a:sym typeface="Trebuchet MS"/>
              </a:rPr>
              <a:t>.”</a:t>
            </a:r>
          </a:p>
          <a:p>
            <a:pPr marL="457200" lvl="2"/>
            <a:endParaRPr lang="en-US" sz="2200" dirty="0">
              <a:latin typeface="Trebuchet MS"/>
              <a:ea typeface="Trebuchet MS"/>
              <a:cs typeface="Trebuchet MS"/>
              <a:sym typeface="Trebuchet MS"/>
            </a:endParaRPr>
          </a:p>
          <a:p>
            <a:pPr marL="914400" lvl="2"/>
            <a:r>
              <a:rPr lang="en-US" sz="2200" dirty="0" smtClean="0">
                <a:latin typeface="Trebuchet MS"/>
                <a:ea typeface="Trebuchet MS"/>
                <a:cs typeface="Trebuchet MS"/>
                <a:sym typeface="Trebuchet MS"/>
              </a:rPr>
              <a:t>— Michael </a:t>
            </a:r>
            <a:r>
              <a:rPr lang="en-US" sz="2200" dirty="0" err="1" smtClean="0">
                <a:latin typeface="Trebuchet MS"/>
                <a:ea typeface="Trebuchet MS"/>
                <a:cs typeface="Trebuchet MS"/>
                <a:sym typeface="Trebuchet MS"/>
              </a:rPr>
              <a:t>Eisen</a:t>
            </a:r>
            <a:r>
              <a:rPr lang="en-US" sz="2200" dirty="0" smtClean="0">
                <a:latin typeface="Trebuchet MS"/>
                <a:ea typeface="Trebuchet MS"/>
                <a:cs typeface="Trebuchet MS"/>
                <a:sym typeface="Trebuchet MS"/>
              </a:rPr>
              <a:t>, University of California professor and Public Library of Science co-founder</a:t>
            </a:r>
          </a:p>
          <a:p>
            <a:pPr marL="914400" lvl="2"/>
            <a:endParaRPr lang="en-US" sz="2200" dirty="0" smtClean="0">
              <a:latin typeface="Trebuchet MS"/>
              <a:ea typeface="Trebuchet MS"/>
              <a:cs typeface="Trebuchet MS"/>
              <a:sym typeface="Trebuchet MS"/>
            </a:endParaRPr>
          </a:p>
          <a:p>
            <a:pPr lvl="2"/>
            <a:r>
              <a:rPr lang="en-US" dirty="0" smtClean="0">
                <a:latin typeface="Trebuchet MS"/>
                <a:ea typeface="Trebuchet MS"/>
                <a:cs typeface="Trebuchet MS"/>
                <a:sym typeface="Trebuchet MS"/>
              </a:rPr>
              <a:t>	Source: </a:t>
            </a:r>
            <a:r>
              <a:rPr lang="en-US" dirty="0" smtClean="0">
                <a:latin typeface="Trebuchet MS"/>
                <a:ea typeface="Trebuchet MS"/>
                <a:cs typeface="Trebuchet MS"/>
                <a:sym typeface="Trebuchet MS"/>
                <a:hlinkClick r:id="rId4"/>
              </a:rPr>
              <a:t>http://blogs.berkeley.edu/2013/10/04/open-access-is-not-the-problem/</a:t>
            </a:r>
            <a:r>
              <a:rPr lang="en-US" dirty="0" smtClean="0">
                <a:latin typeface="Trebuchet MS"/>
                <a:ea typeface="Trebuchet MS"/>
                <a:cs typeface="Trebuchet MS"/>
                <a:sym typeface="Trebuchet MS"/>
              </a:rPr>
              <a:t>  </a:t>
            </a:r>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sp>
        <p:nvSpPr>
          <p:cNvPr id="47" name="Shape 47"/>
          <p:cNvSpPr txBox="1"/>
          <p:nvPr/>
        </p:nvSpPr>
        <p:spPr>
          <a:xfrm>
            <a:off x="360109" y="274319"/>
            <a:ext cx="8450806" cy="6005563"/>
          </a:xfrm>
          <a:prstGeom prst="rect">
            <a:avLst/>
          </a:prstGeom>
        </p:spPr>
        <p:txBody>
          <a:bodyPr lIns="38100" tIns="38100" rIns="38100" bIns="38100" anchor="t" anchorCtr="0">
            <a:noAutofit/>
          </a:bodyPr>
          <a:lstStyle/>
          <a:p>
            <a:pPr lvl="0"/>
            <a:r>
              <a:rPr lang="en-US" sz="3600" b="1" dirty="0" smtClean="0">
                <a:latin typeface="Trebuchet MS"/>
                <a:ea typeface="Trebuchet MS"/>
                <a:cs typeface="Trebuchet MS"/>
                <a:sym typeface="Trebuchet MS"/>
              </a:rPr>
              <a:t>Independent Variables</a:t>
            </a:r>
            <a:endParaRPr lang="en" sz="3600" b="1" dirty="0" smtClean="0">
              <a:latin typeface="Trebuchet MS"/>
              <a:ea typeface="Trebuchet MS"/>
              <a:cs typeface="Trebuchet MS"/>
              <a:sym typeface="Trebuchet MS"/>
            </a:endParaRPr>
          </a:p>
          <a:p>
            <a:pPr algn="ctr"/>
            <a:endParaRPr lang="en-US" sz="2200" b="1" dirty="0" smtClean="0">
              <a:latin typeface="Trebuchet MS"/>
              <a:ea typeface="Trebuchet MS"/>
              <a:cs typeface="Trebuchet MS"/>
              <a:sym typeface="Trebuchet MS"/>
            </a:endParaRPr>
          </a:p>
        </p:txBody>
      </p:sp>
      <p:cxnSp>
        <p:nvCxnSpPr>
          <p:cNvPr id="8" name="Straight Arrow Connector 7"/>
          <p:cNvCxnSpPr/>
          <p:nvPr/>
        </p:nvCxnSpPr>
        <p:spPr>
          <a:xfrm rot="5400000">
            <a:off x="2110661" y="3502911"/>
            <a:ext cx="4924266" cy="158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60662" y="3428206"/>
            <a:ext cx="8622677" cy="79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469290" y="247299"/>
            <a:ext cx="2328113" cy="954107"/>
          </a:xfrm>
          <a:prstGeom prst="rect">
            <a:avLst/>
          </a:prstGeom>
          <a:noFill/>
        </p:spPr>
        <p:txBody>
          <a:bodyPr wrap="square" rtlCol="0">
            <a:spAutoFit/>
          </a:bodyPr>
          <a:lstStyle/>
          <a:p>
            <a:pPr algn="ctr"/>
            <a:r>
              <a:rPr lang="en-US" b="1" dirty="0" smtClean="0">
                <a:latin typeface="Trebuchet MS"/>
                <a:cs typeface="Trebuchet MS"/>
              </a:rPr>
              <a:t>x-axis: openness</a:t>
            </a:r>
          </a:p>
          <a:p>
            <a:pPr algn="ctr"/>
            <a:r>
              <a:rPr lang="en-US" b="1" dirty="0" smtClean="0">
                <a:latin typeface="Trebuchet MS"/>
                <a:cs typeface="Trebuchet MS"/>
              </a:rPr>
              <a:t>y-axis: quality</a:t>
            </a:r>
          </a:p>
          <a:p>
            <a:pPr algn="ctr"/>
            <a:r>
              <a:rPr lang="en-US" dirty="0" smtClean="0">
                <a:latin typeface="Trebuchet MS"/>
                <a:cs typeface="Trebuchet MS"/>
              </a:rPr>
              <a:t>(impact, rigor of peer review, etc.)</a:t>
            </a:r>
            <a:endParaRPr lang="en-US" dirty="0">
              <a:latin typeface="Trebuchet MS"/>
              <a:cs typeface="Trebuchet MS"/>
            </a:endParaRPr>
          </a:p>
        </p:txBody>
      </p:sp>
      <p:sp>
        <p:nvSpPr>
          <p:cNvPr id="13" name="TextBox 12"/>
          <p:cNvSpPr txBox="1"/>
          <p:nvPr/>
        </p:nvSpPr>
        <p:spPr>
          <a:xfrm>
            <a:off x="1080923" y="1633010"/>
            <a:ext cx="2688815" cy="1200329"/>
          </a:xfrm>
          <a:prstGeom prst="rect">
            <a:avLst/>
          </a:prstGeom>
          <a:noFill/>
        </p:spPr>
        <p:txBody>
          <a:bodyPr wrap="square" rtlCol="0">
            <a:spAutoFit/>
          </a:bodyPr>
          <a:lstStyle/>
          <a:p>
            <a:pPr algn="ctr"/>
            <a:r>
              <a:rPr lang="en-US" sz="1800" i="1" dirty="0" smtClean="0">
                <a:latin typeface="Trebuchet MS"/>
                <a:cs typeface="Trebuchet MS"/>
              </a:rPr>
              <a:t>Cell</a:t>
            </a:r>
          </a:p>
          <a:p>
            <a:pPr algn="ctr"/>
            <a:r>
              <a:rPr lang="en-US" sz="1800" i="1" dirty="0" smtClean="0">
                <a:latin typeface="Trebuchet MS"/>
                <a:cs typeface="Trebuchet MS"/>
              </a:rPr>
              <a:t>Nature</a:t>
            </a:r>
          </a:p>
          <a:p>
            <a:pPr algn="ctr"/>
            <a:r>
              <a:rPr lang="en-US" sz="1800" i="1" dirty="0" smtClean="0">
                <a:latin typeface="Trebuchet MS"/>
                <a:cs typeface="Trebuchet MS"/>
              </a:rPr>
              <a:t>Journal of Finance</a:t>
            </a:r>
          </a:p>
          <a:p>
            <a:pPr algn="ctr"/>
            <a:r>
              <a:rPr lang="en-US" sz="1800" i="1" dirty="0" smtClean="0">
                <a:latin typeface="Trebuchet MS"/>
                <a:cs typeface="Trebuchet MS"/>
              </a:rPr>
              <a:t>Philosophical Review</a:t>
            </a:r>
            <a:endParaRPr lang="en-US" sz="1800" i="1" dirty="0">
              <a:latin typeface="Trebuchet MS"/>
              <a:cs typeface="Trebuchet MS"/>
            </a:endParaRPr>
          </a:p>
        </p:txBody>
      </p:sp>
      <p:sp>
        <p:nvSpPr>
          <p:cNvPr id="14" name="TextBox 13"/>
          <p:cNvSpPr txBox="1"/>
          <p:nvPr/>
        </p:nvSpPr>
        <p:spPr>
          <a:xfrm>
            <a:off x="4840939" y="4381691"/>
            <a:ext cx="3956464" cy="646331"/>
          </a:xfrm>
          <a:prstGeom prst="rect">
            <a:avLst/>
          </a:prstGeom>
          <a:noFill/>
        </p:spPr>
        <p:txBody>
          <a:bodyPr wrap="square" rtlCol="0">
            <a:spAutoFit/>
          </a:bodyPr>
          <a:lstStyle/>
          <a:p>
            <a:pPr algn="ctr"/>
            <a:r>
              <a:rPr lang="en-US" sz="1800" dirty="0" smtClean="0">
                <a:latin typeface="Trebuchet MS"/>
                <a:cs typeface="Trebuchet MS"/>
              </a:rPr>
              <a:t>Low-quality and “predatory” </a:t>
            </a:r>
          </a:p>
          <a:p>
            <a:pPr algn="ctr"/>
            <a:r>
              <a:rPr lang="en-US" sz="1800" dirty="0" smtClean="0">
                <a:latin typeface="Trebuchet MS"/>
                <a:cs typeface="Trebuchet MS"/>
              </a:rPr>
              <a:t>OA journals</a:t>
            </a:r>
            <a:endParaRPr lang="en-US" sz="1800" dirty="0">
              <a:latin typeface="Trebuchet MS"/>
              <a:cs typeface="Trebuchet MS"/>
            </a:endParaRPr>
          </a:p>
        </p:txBody>
      </p:sp>
      <p:sp>
        <p:nvSpPr>
          <p:cNvPr id="22" name="TextBox 21"/>
          <p:cNvSpPr txBox="1"/>
          <p:nvPr/>
        </p:nvSpPr>
        <p:spPr>
          <a:xfrm>
            <a:off x="4762677" y="1636800"/>
            <a:ext cx="3956464" cy="1200329"/>
          </a:xfrm>
          <a:prstGeom prst="rect">
            <a:avLst/>
          </a:prstGeom>
          <a:noFill/>
        </p:spPr>
        <p:txBody>
          <a:bodyPr wrap="square" rtlCol="0">
            <a:spAutoFit/>
          </a:bodyPr>
          <a:lstStyle/>
          <a:p>
            <a:pPr algn="ctr"/>
            <a:r>
              <a:rPr lang="en-US" sz="1800" i="1" dirty="0" err="1" smtClean="0">
                <a:latin typeface="Trebuchet MS"/>
                <a:cs typeface="Trebuchet MS"/>
              </a:rPr>
              <a:t>PLoS</a:t>
            </a:r>
            <a:r>
              <a:rPr lang="en-US" sz="1800" i="1" dirty="0" smtClean="0">
                <a:latin typeface="Trebuchet MS"/>
                <a:cs typeface="Trebuchet MS"/>
              </a:rPr>
              <a:t> Biology</a:t>
            </a:r>
          </a:p>
          <a:p>
            <a:pPr algn="ctr"/>
            <a:r>
              <a:rPr lang="en-US" sz="1800" i="1" dirty="0" smtClean="0">
                <a:latin typeface="Trebuchet MS"/>
                <a:cs typeface="Trebuchet MS"/>
              </a:rPr>
              <a:t>Atmospheric Chemistry and Physics</a:t>
            </a:r>
          </a:p>
          <a:p>
            <a:pPr algn="ctr"/>
            <a:r>
              <a:rPr lang="en-US" sz="1800" i="1" dirty="0" smtClean="0">
                <a:latin typeface="Trebuchet MS"/>
                <a:cs typeface="Trebuchet MS"/>
              </a:rPr>
              <a:t>Philosophers’ Imprint</a:t>
            </a:r>
          </a:p>
          <a:p>
            <a:pPr algn="ctr"/>
            <a:r>
              <a:rPr lang="en-US" sz="1800" i="1" dirty="0" smtClean="0">
                <a:latin typeface="Trebuchet MS"/>
                <a:cs typeface="Trebuchet MS"/>
              </a:rPr>
              <a:t>College &amp; Research Libraries</a:t>
            </a:r>
            <a:endParaRPr lang="en-US" sz="1800" i="1" dirty="0">
              <a:latin typeface="Trebuchet MS"/>
              <a:cs typeface="Trebuchet MS"/>
            </a:endParaRPr>
          </a:p>
        </p:txBody>
      </p:sp>
      <p:sp>
        <p:nvSpPr>
          <p:cNvPr id="23" name="TextBox 22"/>
          <p:cNvSpPr txBox="1"/>
          <p:nvPr/>
        </p:nvSpPr>
        <p:spPr>
          <a:xfrm>
            <a:off x="648559" y="4215112"/>
            <a:ext cx="3472491" cy="923330"/>
          </a:xfrm>
          <a:prstGeom prst="rect">
            <a:avLst/>
          </a:prstGeom>
          <a:noFill/>
        </p:spPr>
        <p:txBody>
          <a:bodyPr wrap="square" rtlCol="0">
            <a:spAutoFit/>
          </a:bodyPr>
          <a:lstStyle/>
          <a:p>
            <a:pPr algn="ctr"/>
            <a:r>
              <a:rPr lang="en-US" sz="1800" dirty="0" smtClean="0">
                <a:latin typeface="Trebuchet MS"/>
                <a:cs typeface="Trebuchet MS"/>
              </a:rPr>
              <a:t>Just about every field has some bottom-of-the-barrel subscription-based journals…</a:t>
            </a:r>
            <a:endParaRPr lang="en-US" sz="1800" dirty="0">
              <a:latin typeface="Trebuchet MS"/>
              <a:cs typeface="Trebuchet MS"/>
            </a:endParaRP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p:nvPr/>
        </p:nvSpPr>
        <p:spPr>
          <a:xfrm>
            <a:off x="0" y="0"/>
            <a:ext cx="9144000" cy="6858000"/>
          </a:xfrm>
          <a:prstGeom prst="rect">
            <a:avLst/>
          </a:prstGeom>
          <a:blipFill>
            <a:blip r:embed="rId3"/>
            <a:stretch>
              <a:fillRect/>
            </a:stretch>
          </a:blipFill>
        </p:spPr>
      </p:sp>
      <p:sp>
        <p:nvSpPr>
          <p:cNvPr id="260" name="Shape 260"/>
          <p:cNvSpPr txBox="1"/>
          <p:nvPr/>
        </p:nvSpPr>
        <p:spPr>
          <a:xfrm>
            <a:off x="342900" y="247322"/>
            <a:ext cx="8458200" cy="5549399"/>
          </a:xfrm>
          <a:prstGeom prst="rect">
            <a:avLst/>
          </a:prstGeom>
        </p:spPr>
        <p:txBody>
          <a:bodyPr lIns="38100" tIns="38100" rIns="38100" bIns="38100" anchor="t" anchorCtr="0">
            <a:noAutofit/>
          </a:bodyPr>
          <a:lstStyle/>
          <a:p>
            <a:pPr rtl="0">
              <a:lnSpc>
                <a:spcPct val="100000"/>
              </a:lnSpc>
              <a:buNone/>
            </a:pPr>
            <a:r>
              <a:rPr lang="en-US" sz="3600" b="1" dirty="0" smtClean="0">
                <a:latin typeface="Trebuchet MS"/>
                <a:ea typeface="Trebuchet MS"/>
                <a:cs typeface="Trebuchet MS"/>
                <a:sym typeface="Trebuchet MS"/>
              </a:rPr>
              <a:t>Gold OA: The Takeaway</a:t>
            </a:r>
            <a:endParaRPr lang="en-US" sz="3600" dirty="0" smtClean="0">
              <a:latin typeface="Trebuchet MS"/>
              <a:ea typeface="Trebuchet MS"/>
              <a:cs typeface="Trebuchet MS"/>
              <a:sym typeface="Trebuchet MS"/>
            </a:endParaRPr>
          </a:p>
          <a:p>
            <a:pPr rtl="0">
              <a:lnSpc>
                <a:spcPct val="100000"/>
              </a:lnSpc>
              <a:buNone/>
            </a:pPr>
            <a:endParaRPr lang="en-US" sz="3600" dirty="0" smtClean="0">
              <a:latin typeface="Trebuchet MS"/>
              <a:ea typeface="Trebuchet MS"/>
              <a:cs typeface="Trebuchet MS"/>
              <a:sym typeface="Trebuchet MS"/>
            </a:endParaRPr>
          </a:p>
          <a:p>
            <a:pPr algn="ctr" rtl="0">
              <a:lnSpc>
                <a:spcPct val="100000"/>
              </a:lnSpc>
              <a:buNone/>
            </a:pPr>
            <a:r>
              <a:rPr lang="en-US" sz="2200" b="1" dirty="0" smtClean="0">
                <a:latin typeface="Trebuchet MS"/>
                <a:ea typeface="Trebuchet MS"/>
                <a:cs typeface="Trebuchet MS"/>
                <a:sym typeface="Trebuchet MS"/>
              </a:rPr>
              <a:t>Don’t let the </a:t>
            </a:r>
            <a:r>
              <a:rPr lang="en-US" sz="2200" b="1" dirty="0" smtClean="0">
                <a:latin typeface="Trebuchet MS"/>
                <a:ea typeface="Trebuchet MS"/>
                <a:cs typeface="Trebuchet MS"/>
                <a:sym typeface="Trebuchet MS"/>
              </a:rPr>
              <a:t>“predatory” </a:t>
            </a:r>
            <a:r>
              <a:rPr lang="en-US" sz="2200" b="1" dirty="0" smtClean="0">
                <a:latin typeface="Trebuchet MS"/>
                <a:ea typeface="Trebuchet MS"/>
                <a:cs typeface="Trebuchet MS"/>
                <a:sym typeface="Trebuchet MS"/>
              </a:rPr>
              <a:t>publishers scare you off!</a:t>
            </a:r>
          </a:p>
          <a:p>
            <a:pPr algn="ctr" rtl="0">
              <a:lnSpc>
                <a:spcPct val="100000"/>
              </a:lnSpc>
              <a:buNone/>
            </a:pPr>
            <a:r>
              <a:rPr lang="en-US" sz="2200" dirty="0" smtClean="0">
                <a:latin typeface="Trebuchet MS"/>
                <a:ea typeface="Trebuchet MS"/>
                <a:cs typeface="Trebuchet MS"/>
                <a:sym typeface="Trebuchet MS"/>
              </a:rPr>
              <a:t>Open access is a viable and sustainable publishing model.</a:t>
            </a:r>
          </a:p>
          <a:p>
            <a:pPr algn="ctr" rtl="0">
              <a:lnSpc>
                <a:spcPct val="100000"/>
              </a:lnSpc>
              <a:buNone/>
            </a:pPr>
            <a:r>
              <a:rPr lang="en-US" sz="2200" dirty="0" smtClean="0">
                <a:latin typeface="Trebuchet MS"/>
                <a:ea typeface="Trebuchet MS"/>
                <a:cs typeface="Trebuchet MS"/>
                <a:sym typeface="Trebuchet MS"/>
              </a:rPr>
              <a:t>Some journals are better than others, but the model is sound.</a:t>
            </a:r>
          </a:p>
          <a:p>
            <a:pPr algn="ctr" rtl="0">
              <a:lnSpc>
                <a:spcPct val="100000"/>
              </a:lnSpc>
              <a:buNone/>
            </a:pPr>
            <a:endParaRPr lang="en-US" sz="2200" b="1" dirty="0" smtClean="0">
              <a:latin typeface="Trebuchet MS"/>
              <a:ea typeface="Trebuchet MS"/>
              <a:cs typeface="Trebuchet MS"/>
              <a:sym typeface="Trebuchet MS"/>
            </a:endParaRPr>
          </a:p>
          <a:p>
            <a:pPr algn="ctr" rtl="0">
              <a:lnSpc>
                <a:spcPct val="100000"/>
              </a:lnSpc>
              <a:buNone/>
            </a:pPr>
            <a:r>
              <a:rPr lang="en-US" sz="2200" b="1" dirty="0" smtClean="0">
                <a:latin typeface="Trebuchet MS"/>
                <a:ea typeface="Trebuchet MS"/>
                <a:cs typeface="Trebuchet MS"/>
                <a:sym typeface="Trebuchet MS"/>
              </a:rPr>
              <a:t>Traditional scholarly </a:t>
            </a:r>
            <a:r>
              <a:rPr lang="en-US" sz="2200" b="1" dirty="0">
                <a:latin typeface="Trebuchet MS"/>
                <a:ea typeface="Trebuchet MS"/>
                <a:cs typeface="Trebuchet MS"/>
                <a:sym typeface="Trebuchet MS"/>
              </a:rPr>
              <a:t>j</a:t>
            </a:r>
            <a:r>
              <a:rPr lang="en-US" sz="2200" b="1" dirty="0" smtClean="0">
                <a:latin typeface="Trebuchet MS"/>
                <a:ea typeface="Trebuchet MS"/>
                <a:cs typeface="Trebuchet MS"/>
                <a:sym typeface="Trebuchet MS"/>
              </a:rPr>
              <a:t>ournal publishing:</a:t>
            </a:r>
          </a:p>
          <a:p>
            <a:pPr algn="ctr" rtl="0">
              <a:lnSpc>
                <a:spcPct val="100000"/>
              </a:lnSpc>
              <a:buNone/>
            </a:pPr>
            <a:r>
              <a:rPr lang="en-US" sz="2200" dirty="0" smtClean="0">
                <a:latin typeface="Trebuchet MS"/>
                <a:ea typeface="Trebuchet MS"/>
                <a:cs typeface="Trebuchet MS"/>
                <a:sym typeface="Trebuchet MS"/>
              </a:rPr>
              <a:t>restrictive, expensive, outmoded, and sometimes exploitative</a:t>
            </a:r>
          </a:p>
          <a:p>
            <a:pPr algn="ctr" rtl="0">
              <a:lnSpc>
                <a:spcPct val="100000"/>
              </a:lnSpc>
              <a:buNone/>
            </a:pPr>
            <a:endParaRPr lang="en-US" sz="2200" dirty="0" smtClean="0">
              <a:latin typeface="Trebuchet MS"/>
              <a:ea typeface="Trebuchet MS"/>
              <a:cs typeface="Trebuchet MS"/>
              <a:sym typeface="Trebuchet MS"/>
            </a:endParaRPr>
          </a:p>
          <a:p>
            <a:pPr algn="ctr" rtl="0">
              <a:lnSpc>
                <a:spcPct val="100000"/>
              </a:lnSpc>
              <a:buNone/>
            </a:pPr>
            <a:r>
              <a:rPr lang="en-US" sz="2200" b="1" dirty="0" smtClean="0">
                <a:latin typeface="Trebuchet MS"/>
                <a:ea typeface="Trebuchet MS"/>
                <a:cs typeface="Trebuchet MS"/>
                <a:sym typeface="Trebuchet MS"/>
              </a:rPr>
              <a:t>Gold OA can and should be:</a:t>
            </a:r>
          </a:p>
          <a:p>
            <a:pPr algn="ctr" rtl="0">
              <a:lnSpc>
                <a:spcPct val="100000"/>
              </a:lnSpc>
              <a:buNone/>
            </a:pPr>
            <a:r>
              <a:rPr lang="en-US" sz="2200" dirty="0" smtClean="0">
                <a:latin typeface="Trebuchet MS"/>
                <a:ea typeface="Trebuchet MS"/>
                <a:cs typeface="Trebuchet MS"/>
                <a:sym typeface="Trebuchet MS"/>
              </a:rPr>
              <a:t>author-friendly, reader-friendly, research-friendly</a:t>
            </a:r>
          </a:p>
        </p:txBody>
      </p:sp>
    </p:spTree>
    <p:extLst>
      <p:ext uri="{BB962C8B-B14F-4D97-AF65-F5344CB8AC3E}">
        <p14:creationId xmlns:p14="http://schemas.microsoft.com/office/powerpoint/2010/main" val="401673518"/>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5606" name="Text Box 6"/>
          <p:cNvSpPr txBox="1">
            <a:spLocks noChangeArrowheads="1"/>
          </p:cNvSpPr>
          <p:nvPr/>
        </p:nvSpPr>
        <p:spPr bwMode="auto">
          <a:xfrm>
            <a:off x="314325" y="274320"/>
            <a:ext cx="8590616" cy="5438412"/>
          </a:xfrm>
          <a:prstGeom prst="rect">
            <a:avLst/>
          </a:prstGeom>
          <a:noFill/>
          <a:ln w="9525">
            <a:noFill/>
            <a:miter lim="800000"/>
            <a:headEnd/>
            <a:tailEnd/>
          </a:ln>
          <a:effectLst/>
        </p:spPr>
        <p:txBody>
          <a:bodyPr wrap="square" lIns="0" tIns="0" rIns="0" bIns="0">
            <a:prstTxWarp prst="textNoShape">
              <a:avLst/>
            </a:prstTxWarp>
            <a:spAutoFit/>
          </a:bodyPr>
          <a:lstStyle/>
          <a:p>
            <a:pPr>
              <a:lnSpc>
                <a:spcPct val="95000"/>
              </a:lnSpc>
            </a:pPr>
            <a:r>
              <a:rPr lang="en-US" sz="3600" b="1" dirty="0" smtClean="0">
                <a:latin typeface="Trebuchet MS"/>
                <a:cs typeface="Trebuchet MS"/>
              </a:rPr>
              <a:t>Hybrid Journals</a:t>
            </a:r>
            <a:endParaRPr lang="en-US" sz="3600" dirty="0" smtClean="0">
              <a:latin typeface="Trebuchet MS"/>
              <a:cs typeface="Trebuchet MS"/>
            </a:endParaRPr>
          </a:p>
          <a:p>
            <a:pPr>
              <a:lnSpc>
                <a:spcPct val="95000"/>
              </a:lnSpc>
            </a:pPr>
            <a:r>
              <a:rPr lang="en-US" sz="2400" dirty="0">
                <a:solidFill>
                  <a:srgbClr val="000000"/>
                </a:solidFill>
                <a:latin typeface="Trebuchet MS"/>
                <a:cs typeface="Trebuchet MS"/>
              </a:rPr>
              <a:t> </a:t>
            </a:r>
            <a:endParaRPr lang="en-US" sz="2400" dirty="0" smtClean="0">
              <a:latin typeface="Trebuchet MS"/>
              <a:cs typeface="Trebuchet MS"/>
            </a:endParaRPr>
          </a:p>
          <a:p>
            <a:pPr marL="568325" lvl="1" indent="-344488">
              <a:lnSpc>
                <a:spcPct val="95000"/>
              </a:lnSpc>
              <a:buClr>
                <a:srgbClr val="000000"/>
              </a:buClr>
              <a:buSzPct val="100000"/>
              <a:buFontTx/>
              <a:buChar char="•"/>
            </a:pPr>
            <a:r>
              <a:rPr lang="en-US" sz="2400" dirty="0" smtClean="0">
                <a:solidFill>
                  <a:srgbClr val="000000"/>
                </a:solidFill>
                <a:latin typeface="Trebuchet MS"/>
                <a:cs typeface="Trebuchet MS"/>
              </a:rPr>
              <a:t>Subscription-based journals that give authors the option to pay a fee to make their individual articles permanently OA — e</a:t>
            </a:r>
            <a:r>
              <a:rPr lang="en-US" sz="2400" dirty="0" smtClean="0">
                <a:latin typeface="Trebuchet MS"/>
                <a:cs typeface="Trebuchet MS"/>
              </a:rPr>
              <a:t>.g., Taylor &amp; Francis’s “Open Select” option, Springer’s “Open Choice” option</a:t>
            </a:r>
            <a:endParaRPr lang="en-US" sz="2400" dirty="0" smtClean="0">
              <a:solidFill>
                <a:srgbClr val="000000"/>
              </a:solidFill>
              <a:latin typeface="Trebuchet MS"/>
              <a:cs typeface="Trebuchet MS"/>
            </a:endParaRPr>
          </a:p>
          <a:p>
            <a:pPr marL="568325" lvl="1" indent="-344488">
              <a:lnSpc>
                <a:spcPct val="95000"/>
              </a:lnSpc>
              <a:buClr>
                <a:srgbClr val="000000"/>
              </a:buClr>
              <a:buSzPct val="100000"/>
            </a:pPr>
            <a:endParaRPr lang="en-US" sz="2400" dirty="0" smtClean="0">
              <a:solidFill>
                <a:srgbClr val="000000"/>
              </a:solidFill>
              <a:latin typeface="Trebuchet MS"/>
              <a:cs typeface="Trebuchet MS"/>
            </a:endParaRPr>
          </a:p>
          <a:p>
            <a:pPr marL="568325" lvl="1" indent="-344488">
              <a:lnSpc>
                <a:spcPct val="95000"/>
              </a:lnSpc>
              <a:buClr>
                <a:srgbClr val="000000"/>
              </a:buClr>
              <a:buSzPct val="100000"/>
              <a:buFontTx/>
              <a:buChar char="•"/>
            </a:pPr>
            <a:r>
              <a:rPr lang="en-US" sz="2400" dirty="0" smtClean="0">
                <a:latin typeface="Trebuchet MS"/>
                <a:cs typeface="Trebuchet MS"/>
              </a:rPr>
              <a:t>A given issue is a combination of OA and non-OA articles</a:t>
            </a:r>
          </a:p>
          <a:p>
            <a:pPr marL="568325" lvl="1" indent="-344488">
              <a:lnSpc>
                <a:spcPct val="95000"/>
              </a:lnSpc>
              <a:buClr>
                <a:srgbClr val="000000"/>
              </a:buClr>
              <a:buSzPct val="100000"/>
              <a:buFontTx/>
              <a:buChar char="•"/>
            </a:pPr>
            <a:endParaRPr lang="en-US" sz="2400" dirty="0" smtClean="0">
              <a:solidFill>
                <a:srgbClr val="000000"/>
              </a:solidFill>
              <a:latin typeface="Trebuchet MS"/>
              <a:cs typeface="Trebuchet MS"/>
            </a:endParaRPr>
          </a:p>
          <a:p>
            <a:pPr marL="568325" lvl="1" indent="-344488">
              <a:lnSpc>
                <a:spcPct val="95000"/>
              </a:lnSpc>
              <a:buClr>
                <a:srgbClr val="000000"/>
              </a:buClr>
              <a:buSzPct val="100000"/>
              <a:buFontTx/>
              <a:buChar char="•"/>
            </a:pPr>
            <a:r>
              <a:rPr lang="en-US" sz="2400" dirty="0" smtClean="0">
                <a:solidFill>
                  <a:srgbClr val="000000"/>
                </a:solidFill>
                <a:latin typeface="Trebuchet MS"/>
                <a:cs typeface="Trebuchet MS"/>
              </a:rPr>
              <a:t>Double dipping! Publishers receive money twice!</a:t>
            </a:r>
          </a:p>
          <a:p>
            <a:pPr marL="223837" lvl="1">
              <a:lnSpc>
                <a:spcPct val="95000"/>
              </a:lnSpc>
              <a:buClr>
                <a:srgbClr val="000000"/>
              </a:buClr>
              <a:buSzPct val="100000"/>
            </a:pPr>
            <a:endParaRPr lang="en-US" sz="2400" dirty="0" smtClean="0">
              <a:solidFill>
                <a:srgbClr val="000000"/>
              </a:solidFill>
              <a:latin typeface="Trebuchet MS"/>
              <a:cs typeface="Trebuchet MS"/>
            </a:endParaRPr>
          </a:p>
          <a:p>
            <a:pPr marL="568325" lvl="1" indent="-344488">
              <a:lnSpc>
                <a:spcPct val="95000"/>
              </a:lnSpc>
              <a:buClr>
                <a:srgbClr val="000000"/>
              </a:buClr>
              <a:buSzPct val="100000"/>
              <a:buFontTx/>
              <a:buChar char="•"/>
            </a:pPr>
            <a:r>
              <a:rPr lang="en-US" sz="2400" dirty="0" smtClean="0">
                <a:solidFill>
                  <a:srgbClr val="000000"/>
                </a:solidFill>
                <a:latin typeface="Trebuchet MS"/>
                <a:cs typeface="Trebuchet MS"/>
              </a:rPr>
              <a:t>Some publishers </a:t>
            </a:r>
            <a:r>
              <a:rPr lang="en-US" sz="2400" dirty="0" smtClean="0">
                <a:latin typeface="Trebuchet MS"/>
                <a:cs typeface="Trebuchet MS"/>
              </a:rPr>
              <a:t>decrease </a:t>
            </a:r>
            <a:r>
              <a:rPr lang="en-US" sz="2400" dirty="0" smtClean="0">
                <a:solidFill>
                  <a:srgbClr val="000000"/>
                </a:solidFill>
                <a:latin typeface="Trebuchet MS"/>
                <a:cs typeface="Trebuchet MS"/>
              </a:rPr>
              <a:t>the subscription price </a:t>
            </a:r>
            <a:r>
              <a:rPr lang="en-US" sz="2400" dirty="0" smtClean="0">
                <a:latin typeface="Trebuchet MS"/>
                <a:cs typeface="Trebuchet MS"/>
              </a:rPr>
              <a:t>based on how many authors pay to go OA. Perhaps a way to transition to OA</a:t>
            </a:r>
            <a:r>
              <a:rPr lang="en-US" sz="2400" dirty="0">
                <a:latin typeface="Trebuchet MS"/>
                <a:cs typeface="Trebuchet MS"/>
              </a:rPr>
              <a:t>.</a:t>
            </a:r>
            <a:endParaRPr lang="en-US" sz="2400" dirty="0" smtClean="0">
              <a:latin typeface="Trebuchet MS"/>
              <a:cs typeface="Trebuchet MS"/>
            </a:endParaRPr>
          </a:p>
          <a:p>
            <a:pPr>
              <a:lnSpc>
                <a:spcPct val="95000"/>
              </a:lnSpc>
              <a:buClr>
                <a:srgbClr val="000000"/>
              </a:buClr>
              <a:buSzPct val="100000"/>
            </a:pPr>
            <a:endParaRPr lang="en-US" sz="2400" b="1" dirty="0">
              <a:latin typeface="Trebuchet MS"/>
              <a:cs typeface="Trebuchet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0" y="0"/>
            <a:ext cx="9144000" cy="6858000"/>
          </a:xfrm>
          <a:prstGeom prst="rect">
            <a:avLst/>
          </a:prstGeom>
          <a:blipFill>
            <a:blip r:embed="rId3"/>
            <a:stretch>
              <a:fillRect/>
            </a:stretch>
          </a:blipFill>
        </p:spPr>
      </p:sp>
      <p:sp>
        <p:nvSpPr>
          <p:cNvPr id="188" name="Shape 188"/>
          <p:cNvSpPr txBox="1"/>
          <p:nvPr/>
        </p:nvSpPr>
        <p:spPr>
          <a:xfrm>
            <a:off x="342900" y="247299"/>
            <a:ext cx="8458200" cy="5140215"/>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US" sz="3600" b="1" dirty="0" smtClean="0">
                <a:latin typeface="Trebuchet MS"/>
                <a:ea typeface="Trebuchet MS"/>
                <a:cs typeface="Trebuchet MS"/>
                <a:sym typeface="Trebuchet MS"/>
              </a:rPr>
              <a:t>More about Green OA</a:t>
            </a:r>
            <a:endParaRPr lang="en-US" sz="3600" b="1" dirty="0" smtClean="0">
              <a:solidFill>
                <a:srgbClr val="000000"/>
              </a:solidFill>
              <a:latin typeface="Trebuchet MS"/>
              <a:ea typeface="Trebuchet MS"/>
              <a:cs typeface="Trebuchet MS"/>
              <a:sym typeface="Trebuchet MS"/>
            </a:endParaRPr>
          </a:p>
          <a:p>
            <a:pPr marL="800100" lvl="1"/>
            <a:endParaRPr lang="en-US" sz="2800" b="1" dirty="0" smtClean="0">
              <a:latin typeface="Trebuchet MS"/>
              <a:ea typeface="Trebuchet MS"/>
              <a:cs typeface="Trebuchet MS"/>
              <a:sym typeface="Trebuchet MS"/>
            </a:endParaRPr>
          </a:p>
          <a:p>
            <a:pPr algn="ctr">
              <a:lnSpc>
                <a:spcPct val="95000"/>
              </a:lnSpc>
            </a:pPr>
            <a:r>
              <a:rPr lang="en-US" sz="2800" b="1" dirty="0" smtClean="0">
                <a:latin typeface="Trebuchet MS"/>
                <a:cs typeface="Trebuchet MS"/>
              </a:rPr>
              <a:t>Reminder:</a:t>
            </a:r>
          </a:p>
          <a:p>
            <a:pPr algn="ctr">
              <a:lnSpc>
                <a:spcPct val="95000"/>
              </a:lnSpc>
            </a:pPr>
            <a:endParaRPr lang="en-US" sz="2800" dirty="0" smtClean="0">
              <a:latin typeface="Trebuchet MS"/>
              <a:cs typeface="Trebuchet MS"/>
            </a:endParaRPr>
          </a:p>
          <a:p>
            <a:pPr algn="ctr"/>
            <a:r>
              <a:rPr lang="en-US" sz="2400" b="1" dirty="0" smtClean="0">
                <a:latin typeface="Trebuchet MS"/>
                <a:ea typeface="Trebuchet MS"/>
                <a:cs typeface="Trebuchet MS"/>
                <a:sym typeface="Trebuchet MS"/>
              </a:rPr>
              <a:t>“</a:t>
            </a:r>
            <a:r>
              <a:rPr lang="en" sz="2400" b="1" dirty="0" smtClean="0">
                <a:latin typeface="Trebuchet MS"/>
                <a:ea typeface="Trebuchet MS"/>
                <a:cs typeface="Trebuchet MS"/>
                <a:sym typeface="Trebuchet MS"/>
              </a:rPr>
              <a:t>Green OA</a:t>
            </a:r>
            <a:r>
              <a:rPr lang="en-US" sz="2400" b="1" dirty="0" smtClean="0">
                <a:latin typeface="Trebuchet MS"/>
                <a:ea typeface="Trebuchet MS"/>
                <a:cs typeface="Trebuchet MS"/>
                <a:sym typeface="Trebuchet MS"/>
              </a:rPr>
              <a:t>”</a:t>
            </a:r>
            <a:r>
              <a:rPr lang="en" sz="2400" b="1" dirty="0" smtClean="0">
                <a:latin typeface="Trebuchet MS"/>
                <a:ea typeface="Trebuchet MS"/>
                <a:cs typeface="Trebuchet MS"/>
                <a:sym typeface="Trebuchet MS"/>
              </a:rPr>
              <a:t> </a:t>
            </a:r>
            <a:r>
              <a:rPr lang="en" sz="2400" dirty="0" smtClean="0">
                <a:latin typeface="Trebuchet MS"/>
                <a:ea typeface="Trebuchet MS"/>
                <a:cs typeface="Trebuchet MS"/>
                <a:sym typeface="Trebuchet MS"/>
              </a:rPr>
              <a:t>refers to </a:t>
            </a:r>
            <a:r>
              <a:rPr lang="en-US" sz="2400" dirty="0" smtClean="0">
                <a:latin typeface="Trebuchet MS"/>
                <a:ea typeface="Trebuchet MS"/>
                <a:cs typeface="Trebuchet MS"/>
                <a:sym typeface="Trebuchet MS"/>
              </a:rPr>
              <a:t>works </a:t>
            </a:r>
            <a:r>
              <a:rPr lang="en" sz="2400" dirty="0" smtClean="0">
                <a:latin typeface="Trebuchet MS"/>
                <a:ea typeface="Trebuchet MS"/>
                <a:cs typeface="Trebuchet MS"/>
                <a:sym typeface="Trebuchet MS"/>
              </a:rPr>
              <a:t>that, </a:t>
            </a:r>
            <a:endParaRPr lang="en-US" sz="2400" dirty="0" smtClean="0">
              <a:latin typeface="Trebuchet MS"/>
              <a:ea typeface="Trebuchet MS"/>
              <a:cs typeface="Trebuchet MS"/>
              <a:sym typeface="Trebuchet MS"/>
            </a:endParaRPr>
          </a:p>
          <a:p>
            <a:pPr algn="ctr"/>
            <a:r>
              <a:rPr lang="en" sz="2400" dirty="0" smtClean="0">
                <a:latin typeface="Trebuchet MS"/>
                <a:ea typeface="Trebuchet MS"/>
                <a:cs typeface="Trebuchet MS"/>
                <a:sym typeface="Trebuchet MS"/>
              </a:rPr>
              <a:t>regardless of where else they appear, </a:t>
            </a:r>
            <a:endParaRPr lang="en-US" sz="2400" dirty="0" smtClean="0">
              <a:latin typeface="Trebuchet MS"/>
              <a:ea typeface="Trebuchet MS"/>
              <a:cs typeface="Trebuchet MS"/>
              <a:sym typeface="Trebuchet MS"/>
            </a:endParaRPr>
          </a:p>
          <a:p>
            <a:pPr algn="ctr"/>
            <a:r>
              <a:rPr lang="en" sz="2400" dirty="0" smtClean="0">
                <a:latin typeface="Trebuchet MS"/>
                <a:ea typeface="Trebuchet MS"/>
                <a:cs typeface="Trebuchet MS"/>
                <a:sym typeface="Trebuchet MS"/>
              </a:rPr>
              <a:t>are made available </a:t>
            </a:r>
            <a:r>
              <a:rPr lang="en-US" sz="2400" dirty="0" smtClean="0">
                <a:latin typeface="Trebuchet MS"/>
                <a:ea typeface="Trebuchet MS"/>
                <a:cs typeface="Trebuchet MS"/>
                <a:sym typeface="Trebuchet MS"/>
              </a:rPr>
              <a:t>online</a:t>
            </a:r>
            <a:r>
              <a:rPr lang="en" sz="2400" dirty="0" smtClean="0">
                <a:latin typeface="Trebuchet MS"/>
                <a:ea typeface="Trebuchet MS"/>
                <a:cs typeface="Trebuchet MS"/>
                <a:sym typeface="Trebuchet MS"/>
              </a:rPr>
              <a:t> in an </a:t>
            </a:r>
            <a:r>
              <a:rPr lang="en-US" sz="2400" dirty="0" smtClean="0">
                <a:latin typeface="Trebuchet MS"/>
                <a:ea typeface="Trebuchet MS"/>
                <a:cs typeface="Trebuchet MS"/>
                <a:sym typeface="Trebuchet MS"/>
              </a:rPr>
              <a:t>OA </a:t>
            </a:r>
            <a:r>
              <a:rPr lang="en" sz="2400" dirty="0" smtClean="0">
                <a:latin typeface="Trebuchet MS"/>
                <a:ea typeface="Trebuchet MS"/>
                <a:cs typeface="Trebuchet MS"/>
                <a:sym typeface="Trebuchet MS"/>
              </a:rPr>
              <a:t>repository </a:t>
            </a:r>
            <a:endParaRPr lang="en-US" sz="2400" dirty="0" smtClean="0">
              <a:latin typeface="Trebuchet MS"/>
              <a:ea typeface="Trebuchet MS"/>
              <a:cs typeface="Trebuchet MS"/>
              <a:sym typeface="Trebuchet MS"/>
            </a:endParaRPr>
          </a:p>
          <a:p>
            <a:pPr algn="ctr"/>
            <a:r>
              <a:rPr lang="en" sz="2400" dirty="0" smtClean="0">
                <a:latin typeface="Trebuchet MS"/>
                <a:ea typeface="Trebuchet MS"/>
                <a:cs typeface="Trebuchet MS"/>
                <a:sym typeface="Trebuchet MS"/>
              </a:rPr>
              <a:t>committed to long-term preservation.</a:t>
            </a:r>
            <a:endParaRPr lang="en-US" sz="2400" dirty="0" smtClean="0">
              <a:latin typeface="Trebuchet MS"/>
              <a:ea typeface="Trebuchet MS"/>
              <a:cs typeface="Trebuchet MS"/>
              <a:sym typeface="Trebuchet MS"/>
            </a:endParaRPr>
          </a:p>
          <a:p>
            <a:pPr algn="ctr"/>
            <a:endParaRPr lang="en-US" sz="2400" dirty="0" smtClean="0">
              <a:latin typeface="Trebuchet MS"/>
              <a:ea typeface="Trebuchet MS"/>
              <a:cs typeface="Trebuchet MS"/>
              <a:sym typeface="Trebuchet MS"/>
            </a:endParaRPr>
          </a:p>
          <a:p>
            <a:pPr algn="ctr"/>
            <a:r>
              <a:rPr lang="en-US" sz="2400" dirty="0" smtClean="0">
                <a:latin typeface="Trebuchet MS"/>
                <a:ea typeface="Trebuchet MS"/>
                <a:cs typeface="Trebuchet MS"/>
                <a:sym typeface="Trebuchet MS"/>
              </a:rPr>
              <a:t>Putting one’s own work into an OA repository </a:t>
            </a:r>
          </a:p>
          <a:p>
            <a:pPr algn="ctr"/>
            <a:r>
              <a:rPr lang="en-US" sz="2400" dirty="0" smtClean="0">
                <a:latin typeface="Trebuchet MS"/>
                <a:ea typeface="Trebuchet MS"/>
                <a:cs typeface="Trebuchet MS"/>
                <a:sym typeface="Trebuchet MS"/>
              </a:rPr>
              <a:t>is called </a:t>
            </a:r>
            <a:r>
              <a:rPr lang="en-US" sz="2400" b="1" dirty="0" smtClean="0">
                <a:latin typeface="Trebuchet MS"/>
                <a:ea typeface="Trebuchet MS"/>
                <a:cs typeface="Trebuchet MS"/>
                <a:sym typeface="Trebuchet MS"/>
              </a:rPr>
              <a:t>“self-archiving.”</a:t>
            </a:r>
          </a:p>
          <a:p>
            <a:pPr lvl="1"/>
            <a:endParaRPr lang="en-US" sz="2400" b="1" dirty="0" smtClean="0">
              <a:latin typeface="Trebuchet MS"/>
              <a:cs typeface="Trebuchet MS"/>
            </a:endParaRPr>
          </a:p>
          <a:p>
            <a:endParaRPr lang="en-US" sz="2800" dirty="0" smtClean="0">
              <a:latin typeface="Trebuchet MS"/>
              <a:cs typeface="Trebuchet MS"/>
            </a:endParaRPr>
          </a:p>
          <a:p>
            <a:endParaRPr lang="en-US" sz="2200" dirty="0" smtClean="0">
              <a:latin typeface="Trebuchet MS"/>
              <a:cs typeface="Trebuchet MS"/>
            </a:endParaRPr>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0" y="0"/>
            <a:ext cx="9144000" cy="6858000"/>
          </a:xfrm>
          <a:prstGeom prst="rect">
            <a:avLst/>
          </a:prstGeom>
          <a:blipFill>
            <a:blip r:embed="rId3"/>
            <a:stretch>
              <a:fillRect/>
            </a:stretch>
          </a:blipFill>
        </p:spPr>
      </p:sp>
      <p:sp>
        <p:nvSpPr>
          <p:cNvPr id="137" name="Shape 137"/>
          <p:cNvSpPr txBox="1"/>
          <p:nvPr/>
        </p:nvSpPr>
        <p:spPr>
          <a:xfrm>
            <a:off x="342900" y="247299"/>
            <a:ext cx="8458200" cy="5520802"/>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 sz="3600" b="1" dirty="0">
                <a:solidFill>
                  <a:srgbClr val="000000"/>
                </a:solidFill>
                <a:latin typeface="Trebuchet MS"/>
                <a:ea typeface="Trebuchet MS"/>
                <a:cs typeface="Trebuchet MS"/>
                <a:sym typeface="Trebuchet MS"/>
              </a:rPr>
              <a:t>Where to Self-Archive?</a:t>
            </a:r>
          </a:p>
          <a:p>
            <a:endParaRPr sz="2200" dirty="0"/>
          </a:p>
          <a:p>
            <a:pPr marL="0" marR="0" lvl="0" indent="0" algn="ctr" rtl="0">
              <a:lnSpc>
                <a:spcPct val="115000"/>
              </a:lnSpc>
              <a:spcBef>
                <a:spcPts val="0"/>
              </a:spcBef>
              <a:spcAft>
                <a:spcPts val="0"/>
              </a:spcAft>
              <a:buNone/>
            </a:pPr>
            <a:r>
              <a:rPr lang="en" sz="3200" b="1" dirty="0">
                <a:solidFill>
                  <a:srgbClr val="000000"/>
                </a:solidFill>
                <a:latin typeface="Trebuchet MS"/>
                <a:ea typeface="Trebuchet MS"/>
                <a:cs typeface="Trebuchet MS"/>
                <a:sym typeface="Trebuchet MS"/>
              </a:rPr>
              <a:t>Subject </a:t>
            </a:r>
            <a:r>
              <a:rPr lang="en" sz="3200" b="1" dirty="0" smtClean="0">
                <a:solidFill>
                  <a:srgbClr val="000000"/>
                </a:solidFill>
                <a:latin typeface="Trebuchet MS"/>
                <a:ea typeface="Trebuchet MS"/>
                <a:cs typeface="Trebuchet MS"/>
                <a:sym typeface="Trebuchet MS"/>
              </a:rPr>
              <a:t>Repositories</a:t>
            </a:r>
            <a:endParaRPr lang="en-US" sz="3200" dirty="0" smtClean="0">
              <a:solidFill>
                <a:srgbClr val="000000"/>
              </a:solidFill>
              <a:latin typeface="Trebuchet MS"/>
              <a:ea typeface="Trebuchet MS"/>
              <a:cs typeface="Trebuchet MS"/>
              <a:sym typeface="Trebuchet MS"/>
            </a:endParaRPr>
          </a:p>
          <a:p>
            <a:pPr algn="ctr">
              <a:lnSpc>
                <a:spcPct val="115000"/>
              </a:lnSpc>
            </a:pPr>
            <a:endParaRPr lang="en-US" sz="2200" dirty="0" smtClean="0">
              <a:latin typeface="Trebuchet MS"/>
              <a:ea typeface="Trebuchet MS"/>
              <a:cs typeface="Trebuchet MS"/>
              <a:sym typeface="Trebuchet MS"/>
            </a:endParaRPr>
          </a:p>
          <a:p>
            <a:pPr algn="ctr">
              <a:lnSpc>
                <a:spcPct val="115000"/>
              </a:lnSpc>
            </a:pPr>
            <a:r>
              <a:rPr lang="en-US" sz="2200" dirty="0" err="1" smtClean="0">
                <a:latin typeface="Trebuchet MS"/>
                <a:ea typeface="Trebuchet MS"/>
                <a:cs typeface="Trebuchet MS"/>
                <a:sym typeface="Trebuchet MS"/>
              </a:rPr>
              <a:t>arXiv.org</a:t>
            </a:r>
            <a:endParaRPr lang="en-US" sz="2200" dirty="0" smtClean="0">
              <a:latin typeface="Trebuchet MS"/>
              <a:ea typeface="Trebuchet MS"/>
              <a:cs typeface="Trebuchet MS"/>
              <a:sym typeface="Trebuchet MS"/>
            </a:endParaRPr>
          </a:p>
          <a:p>
            <a:pPr algn="ctr">
              <a:lnSpc>
                <a:spcPct val="115000"/>
              </a:lnSpc>
            </a:pPr>
            <a:r>
              <a:rPr lang="en-US" sz="2200" dirty="0" err="1" smtClean="0">
                <a:latin typeface="Trebuchet MS"/>
                <a:ea typeface="Trebuchet MS"/>
                <a:cs typeface="Trebuchet MS"/>
                <a:sym typeface="Trebuchet MS"/>
              </a:rPr>
              <a:t>PubMed</a:t>
            </a:r>
            <a:r>
              <a:rPr lang="en-US" sz="2200" dirty="0" smtClean="0">
                <a:latin typeface="Trebuchet MS"/>
                <a:ea typeface="Trebuchet MS"/>
                <a:cs typeface="Trebuchet MS"/>
                <a:sym typeface="Trebuchet MS"/>
              </a:rPr>
              <a:t> Central </a:t>
            </a:r>
          </a:p>
          <a:p>
            <a:pPr algn="ctr">
              <a:lnSpc>
                <a:spcPct val="115000"/>
              </a:lnSpc>
            </a:pPr>
            <a:r>
              <a:rPr lang="en-US" sz="2200" dirty="0" smtClean="0">
                <a:latin typeface="Trebuchet MS"/>
                <a:ea typeface="Trebuchet MS"/>
                <a:cs typeface="Trebuchet MS"/>
                <a:sym typeface="Trebuchet MS"/>
              </a:rPr>
              <a:t>Research Papers in Economics (</a:t>
            </a:r>
            <a:r>
              <a:rPr lang="en-US" sz="2200" dirty="0" err="1" smtClean="0">
                <a:latin typeface="Trebuchet MS"/>
                <a:ea typeface="Trebuchet MS"/>
                <a:cs typeface="Trebuchet MS"/>
                <a:sym typeface="Trebuchet MS"/>
              </a:rPr>
              <a:t>RePEc</a:t>
            </a:r>
            <a:r>
              <a:rPr lang="en-US" sz="2200" dirty="0" smtClean="0">
                <a:latin typeface="Trebuchet MS"/>
                <a:ea typeface="Trebuchet MS"/>
                <a:cs typeface="Trebuchet MS"/>
                <a:sym typeface="Trebuchet MS"/>
              </a:rPr>
              <a:t>) </a:t>
            </a:r>
          </a:p>
          <a:p>
            <a:pPr algn="ctr">
              <a:lnSpc>
                <a:spcPct val="115000"/>
              </a:lnSpc>
            </a:pPr>
            <a:r>
              <a:rPr lang="en-US" sz="2200" dirty="0" smtClean="0">
                <a:latin typeface="Trebuchet MS"/>
                <a:ea typeface="Trebuchet MS"/>
                <a:cs typeface="Trebuchet MS"/>
                <a:sym typeface="Trebuchet MS"/>
              </a:rPr>
              <a:t>Social Science Research Network (SSRN)</a:t>
            </a:r>
          </a:p>
          <a:p>
            <a:pPr algn="ctr">
              <a:lnSpc>
                <a:spcPct val="115000"/>
              </a:lnSpc>
            </a:pPr>
            <a:r>
              <a:rPr lang="en-US" sz="2200" dirty="0" smtClean="0">
                <a:latin typeface="Trebuchet MS"/>
                <a:ea typeface="Trebuchet MS"/>
                <a:cs typeface="Trebuchet MS"/>
                <a:sym typeface="Trebuchet MS"/>
              </a:rPr>
              <a:t>E-Prints in Library &amp; Information Science (E-LIS)</a:t>
            </a:r>
            <a:endParaRPr sz="2200" dirty="0" smtClean="0"/>
          </a:p>
          <a:p>
            <a:endParaRPr sz="2200" dirty="0" smtClean="0"/>
          </a:p>
          <a:p>
            <a:pPr algn="ctr">
              <a:lnSpc>
                <a:spcPct val="115000"/>
              </a:lnSpc>
            </a:pPr>
            <a:r>
              <a:rPr lang="en-US" sz="2200" b="1" dirty="0" smtClean="0">
                <a:latin typeface="Trebuchet MS"/>
                <a:ea typeface="Trebuchet MS"/>
                <a:cs typeface="Trebuchet MS"/>
                <a:sym typeface="Trebuchet MS"/>
              </a:rPr>
              <a:t>Curious if there's a repository for a certain field? </a:t>
            </a:r>
          </a:p>
          <a:p>
            <a:pPr algn="ctr">
              <a:lnSpc>
                <a:spcPct val="115000"/>
              </a:lnSpc>
            </a:pPr>
            <a:r>
              <a:rPr lang="en-US" sz="2200" dirty="0" smtClean="0">
                <a:latin typeface="Trebuchet MS"/>
                <a:ea typeface="Trebuchet MS"/>
                <a:cs typeface="Trebuchet MS"/>
                <a:sym typeface="Trebuchet MS"/>
                <a:hlinkClick r:id="rId4"/>
              </a:rPr>
              <a:t>http://oad.simmons.edu/oadwiki/Disciplinary_repositories</a:t>
            </a:r>
            <a:r>
              <a:rPr lang="en-US" sz="2200" dirty="0" smtClean="0">
                <a:latin typeface="Trebuchet MS"/>
                <a:ea typeface="Trebuchet MS"/>
                <a:cs typeface="Trebuchet MS"/>
                <a:sym typeface="Trebuchet MS"/>
              </a:rPr>
              <a:t>  </a:t>
            </a:r>
            <a:endParaRPr lang="en-US" sz="2200" b="1" dirty="0" smtClean="0">
              <a:latin typeface="Trebuchet MS"/>
              <a:ea typeface="Trebuchet MS"/>
              <a:cs typeface="Trebuchet MS"/>
              <a:sym typeface="Trebuchet MS"/>
            </a:endParaRPr>
          </a:p>
          <a:p>
            <a:pPr algn="ctr">
              <a:lnSpc>
                <a:spcPct val="115000"/>
              </a:lnSpc>
            </a:pPr>
            <a:r>
              <a:rPr lang="en-US" sz="2200" b="1" dirty="0" smtClean="0">
                <a:latin typeface="Trebuchet MS"/>
                <a:ea typeface="Trebuchet MS"/>
                <a:cs typeface="Trebuchet MS"/>
                <a:sym typeface="Trebuchet MS"/>
              </a:rPr>
              <a:t>Note: </a:t>
            </a:r>
            <a:r>
              <a:rPr lang="en-US" sz="2200" dirty="0" smtClean="0">
                <a:latin typeface="Trebuchet MS"/>
                <a:ea typeface="Trebuchet MS"/>
                <a:cs typeface="Trebuchet MS"/>
                <a:sym typeface="Trebuchet MS"/>
              </a:rPr>
              <a:t>Not every field has a subject repository.</a:t>
            </a:r>
            <a:endParaRPr lang="en-US" sz="2200" dirty="0" smtClean="0">
              <a:solidFill>
                <a:srgbClr val="000000"/>
              </a:solidFill>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p:nvPr/>
        </p:nvSpPr>
        <p:spPr>
          <a:xfrm>
            <a:off x="0" y="0"/>
            <a:ext cx="9144000" cy="6858000"/>
          </a:xfrm>
          <a:prstGeom prst="rect">
            <a:avLst/>
          </a:prstGeom>
          <a:blipFill>
            <a:blip r:embed="rId3"/>
            <a:stretch>
              <a:fillRect/>
            </a:stretch>
          </a:blipFill>
        </p:spPr>
      </p:sp>
      <p:sp>
        <p:nvSpPr>
          <p:cNvPr id="148" name="Shape 148"/>
          <p:cNvSpPr txBox="1"/>
          <p:nvPr/>
        </p:nvSpPr>
        <p:spPr>
          <a:xfrm>
            <a:off x="342900" y="247299"/>
            <a:ext cx="8458200" cy="5503207"/>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 sz="3600" b="1" dirty="0">
                <a:solidFill>
                  <a:srgbClr val="000000"/>
                </a:solidFill>
                <a:latin typeface="Trebuchet MS"/>
                <a:ea typeface="Trebuchet MS"/>
                <a:cs typeface="Trebuchet MS"/>
                <a:sym typeface="Trebuchet MS"/>
              </a:rPr>
              <a:t>Where to Self-Archive?</a:t>
            </a:r>
          </a:p>
          <a:p>
            <a:endParaRPr sz="2200" dirty="0"/>
          </a:p>
          <a:p>
            <a:pPr marL="0" marR="0" indent="0" algn="ctr" rtl="0">
              <a:lnSpc>
                <a:spcPct val="100000"/>
              </a:lnSpc>
              <a:spcBef>
                <a:spcPts val="0"/>
              </a:spcBef>
              <a:spcAft>
                <a:spcPts val="0"/>
              </a:spcAft>
              <a:buNone/>
            </a:pPr>
            <a:r>
              <a:rPr lang="en" sz="3200" b="1" dirty="0">
                <a:solidFill>
                  <a:srgbClr val="000000"/>
                </a:solidFill>
                <a:latin typeface="Trebuchet MS"/>
                <a:ea typeface="Trebuchet MS"/>
                <a:cs typeface="Trebuchet MS"/>
                <a:sym typeface="Trebuchet MS"/>
              </a:rPr>
              <a:t>Institutional </a:t>
            </a:r>
            <a:r>
              <a:rPr lang="en" sz="3200" b="1" dirty="0" smtClean="0">
                <a:solidFill>
                  <a:srgbClr val="000000"/>
                </a:solidFill>
                <a:latin typeface="Trebuchet MS"/>
                <a:ea typeface="Trebuchet MS"/>
                <a:cs typeface="Trebuchet MS"/>
                <a:sym typeface="Trebuchet MS"/>
              </a:rPr>
              <a:t>Repositories</a:t>
            </a:r>
            <a:endParaRPr lang="en" sz="3200" b="1" dirty="0">
              <a:solidFill>
                <a:srgbClr val="000000"/>
              </a:solidFill>
              <a:latin typeface="Trebuchet MS"/>
              <a:ea typeface="Trebuchet MS"/>
              <a:cs typeface="Trebuchet MS"/>
              <a:sym typeface="Trebuchet MS"/>
            </a:endParaRPr>
          </a:p>
          <a:p>
            <a:pPr marL="0" marR="0" indent="0" algn="ctr" rtl="0">
              <a:lnSpc>
                <a:spcPct val="100000"/>
              </a:lnSpc>
              <a:spcBef>
                <a:spcPts val="0"/>
              </a:spcBef>
              <a:spcAft>
                <a:spcPts val="0"/>
              </a:spcAft>
              <a:buNone/>
            </a:pPr>
            <a:endParaRPr lang="en-US" sz="2200" dirty="0" smtClean="0"/>
          </a:p>
          <a:p>
            <a:pPr algn="ctr"/>
            <a:r>
              <a:rPr lang="en-US" sz="2200" dirty="0" smtClean="0">
                <a:latin typeface="Trebuchet MS"/>
                <a:ea typeface="Trebuchet MS"/>
                <a:cs typeface="Trebuchet MS"/>
                <a:sym typeface="Trebuchet MS"/>
              </a:rPr>
              <a:t>An </a:t>
            </a:r>
            <a:r>
              <a:rPr lang="en-US" sz="2200" b="1" dirty="0" smtClean="0">
                <a:latin typeface="Trebuchet MS"/>
                <a:ea typeface="Trebuchet MS"/>
                <a:cs typeface="Trebuchet MS"/>
                <a:sym typeface="Trebuchet MS"/>
              </a:rPr>
              <a:t>institutional repository (IR) </a:t>
            </a:r>
            <a:r>
              <a:rPr lang="en-US" sz="2200" dirty="0" smtClean="0">
                <a:latin typeface="Trebuchet MS"/>
                <a:ea typeface="Trebuchet MS"/>
                <a:cs typeface="Trebuchet MS"/>
                <a:sym typeface="Trebuchet MS"/>
              </a:rPr>
              <a:t>is an online database </a:t>
            </a:r>
          </a:p>
          <a:p>
            <a:pPr algn="ctr"/>
            <a:r>
              <a:rPr lang="en-US" sz="2200" dirty="0" smtClean="0">
                <a:latin typeface="Trebuchet MS"/>
                <a:ea typeface="Trebuchet MS"/>
                <a:cs typeface="Trebuchet MS"/>
                <a:sym typeface="Trebuchet MS"/>
              </a:rPr>
              <a:t>offered by an institution to collect, preserve, </a:t>
            </a:r>
          </a:p>
          <a:p>
            <a:pPr algn="ctr"/>
            <a:r>
              <a:rPr lang="en-US" sz="2200" dirty="0" smtClean="0">
                <a:latin typeface="Trebuchet MS"/>
                <a:ea typeface="Trebuchet MS"/>
                <a:cs typeface="Trebuchet MS"/>
                <a:sym typeface="Trebuchet MS"/>
              </a:rPr>
              <a:t>and make freely available scholarly journal articles </a:t>
            </a:r>
          </a:p>
          <a:p>
            <a:pPr lvl="0" algn="ctr"/>
            <a:r>
              <a:rPr lang="en-US" sz="2200" dirty="0" smtClean="0">
                <a:latin typeface="Trebuchet MS"/>
                <a:ea typeface="Trebuchet MS"/>
                <a:cs typeface="Trebuchet MS"/>
                <a:sym typeface="Trebuchet MS"/>
              </a:rPr>
              <a:t>and other works created by that institution’s community.</a:t>
            </a:r>
            <a:endParaRPr lang="en-US" sz="2200" dirty="0" smtClean="0"/>
          </a:p>
          <a:p>
            <a:pPr marL="0" marR="0" indent="0" algn="ctr" rtl="0">
              <a:lnSpc>
                <a:spcPct val="100000"/>
              </a:lnSpc>
              <a:spcBef>
                <a:spcPts val="0"/>
              </a:spcBef>
              <a:spcAft>
                <a:spcPts val="0"/>
              </a:spcAft>
              <a:buNone/>
            </a:pPr>
            <a:endParaRPr lang="en-US" sz="2200" dirty="0" smtClean="0">
              <a:latin typeface="Trebuchet MS"/>
              <a:ea typeface="Trebuchet MS"/>
              <a:cs typeface="Trebuchet MS"/>
              <a:sym typeface="Trebuchet MS"/>
            </a:endParaRPr>
          </a:p>
          <a:p>
            <a:pPr marL="0" marR="0" indent="0" algn="ctr" rtl="0">
              <a:lnSpc>
                <a:spcPct val="100000"/>
              </a:lnSpc>
              <a:spcBef>
                <a:spcPts val="0"/>
              </a:spcBef>
              <a:spcAft>
                <a:spcPts val="0"/>
              </a:spcAft>
              <a:buNone/>
            </a:pPr>
            <a:r>
              <a:rPr lang="en" sz="2200" dirty="0" smtClean="0">
                <a:solidFill>
                  <a:srgbClr val="000000"/>
                </a:solidFill>
                <a:latin typeface="Trebuchet MS"/>
                <a:ea typeface="Trebuchet MS"/>
                <a:cs typeface="Trebuchet MS"/>
                <a:sym typeface="Trebuchet MS"/>
              </a:rPr>
              <a:t>Of </a:t>
            </a:r>
            <a:r>
              <a:rPr lang="en" sz="2200" dirty="0">
                <a:solidFill>
                  <a:srgbClr val="000000"/>
                </a:solidFill>
                <a:latin typeface="Trebuchet MS"/>
                <a:ea typeface="Trebuchet MS"/>
                <a:cs typeface="Trebuchet MS"/>
                <a:sym typeface="Trebuchet MS"/>
              </a:rPr>
              <a:t>course, self-archiving in an institutional repository</a:t>
            </a:r>
          </a:p>
          <a:p>
            <a:pPr marL="0" marR="0" indent="0" algn="ctr" rtl="0">
              <a:lnSpc>
                <a:spcPct val="100000"/>
              </a:lnSpc>
              <a:spcBef>
                <a:spcPts val="0"/>
              </a:spcBef>
              <a:spcAft>
                <a:spcPts val="0"/>
              </a:spcAft>
              <a:buNone/>
            </a:pPr>
            <a:r>
              <a:rPr lang="en" sz="2200" dirty="0">
                <a:solidFill>
                  <a:srgbClr val="000000"/>
                </a:solidFill>
                <a:latin typeface="Trebuchet MS"/>
                <a:ea typeface="Trebuchet MS"/>
                <a:cs typeface="Trebuchet MS"/>
                <a:sym typeface="Trebuchet MS"/>
              </a:rPr>
              <a:t>is possible only at institutions with a repository</a:t>
            </a:r>
            <a:r>
              <a:rPr lang="en" sz="2200" dirty="0" smtClean="0">
                <a:solidFill>
                  <a:srgbClr val="000000"/>
                </a:solidFill>
                <a:latin typeface="Trebuchet MS"/>
                <a:ea typeface="Trebuchet MS"/>
                <a:cs typeface="Trebuchet MS"/>
                <a:sym typeface="Trebuchet MS"/>
              </a:rPr>
              <a:t>.</a:t>
            </a:r>
            <a:endParaRPr lang="en" sz="2200" dirty="0">
              <a:solidFill>
                <a:srgbClr val="000000"/>
              </a:solidFill>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sp>
        <p:nvSpPr>
          <p:cNvPr id="47" name="Shape 47"/>
          <p:cNvSpPr txBox="1"/>
          <p:nvPr/>
        </p:nvSpPr>
        <p:spPr>
          <a:xfrm>
            <a:off x="346597" y="1449552"/>
            <a:ext cx="8450806" cy="3958896"/>
          </a:xfrm>
          <a:prstGeom prst="rect">
            <a:avLst/>
          </a:prstGeom>
        </p:spPr>
        <p:txBody>
          <a:bodyPr lIns="38100" tIns="38100" rIns="38100" bIns="38100" anchor="t" anchorCtr="0">
            <a:noAutofit/>
          </a:bodyPr>
          <a:lstStyle/>
          <a:p>
            <a:pPr marR="0" algn="ctr"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What was </a:t>
            </a:r>
            <a:r>
              <a:rPr lang="en-US" sz="3600" b="1" dirty="0" smtClean="0">
                <a:latin typeface="Trebuchet MS"/>
                <a:ea typeface="Trebuchet MS"/>
                <a:cs typeface="Trebuchet MS"/>
                <a:sym typeface="Trebuchet MS"/>
              </a:rPr>
              <a:t>once difficult and costly </a:t>
            </a:r>
          </a:p>
          <a:p>
            <a:pPr marR="0" algn="ctr" rtl="0">
              <a:lnSpc>
                <a:spcPct val="100000"/>
              </a:lnSpc>
              <a:spcBef>
                <a:spcPts val="0"/>
              </a:spcBef>
              <a:spcAft>
                <a:spcPts val="0"/>
              </a:spcAft>
              <a:buNone/>
            </a:pPr>
            <a:r>
              <a:rPr lang="en-US" sz="3600" b="1" dirty="0" smtClean="0">
                <a:latin typeface="Trebuchet MS"/>
                <a:ea typeface="Trebuchet MS"/>
                <a:cs typeface="Trebuchet MS"/>
                <a:sym typeface="Trebuchet MS"/>
              </a:rPr>
              <a:t>is now easy and inexpensive.</a:t>
            </a:r>
          </a:p>
          <a:p>
            <a:pPr marR="0" algn="ctr" rtl="0">
              <a:lnSpc>
                <a:spcPct val="100000"/>
              </a:lnSpc>
              <a:spcBef>
                <a:spcPts val="0"/>
              </a:spcBef>
              <a:spcAft>
                <a:spcPts val="0"/>
              </a:spcAft>
              <a:buNone/>
            </a:pPr>
            <a:endParaRPr lang="en-US" sz="3600" b="1" dirty="0" smtClean="0">
              <a:solidFill>
                <a:srgbClr val="000000"/>
              </a:solidFill>
              <a:latin typeface="Trebuchet MS"/>
              <a:ea typeface="Trebuchet MS"/>
              <a:cs typeface="Trebuchet MS"/>
              <a:sym typeface="Trebuchet MS"/>
            </a:endParaRPr>
          </a:p>
          <a:p>
            <a:pPr marR="0" algn="ctr" rtl="0">
              <a:lnSpc>
                <a:spcPct val="100000"/>
              </a:lnSpc>
              <a:spcBef>
                <a:spcPts val="0"/>
              </a:spcBef>
              <a:spcAft>
                <a:spcPts val="0"/>
              </a:spcAft>
              <a:buNone/>
            </a:pPr>
            <a:r>
              <a:rPr lang="en-US" sz="3600" b="1" dirty="0" smtClean="0">
                <a:latin typeface="Trebuchet MS"/>
                <a:ea typeface="Trebuchet MS"/>
                <a:cs typeface="Trebuchet MS"/>
                <a:sym typeface="Trebuchet MS"/>
              </a:rPr>
              <a:t>Do journal prices reflect this?</a:t>
            </a:r>
          </a:p>
          <a:p>
            <a:pPr marR="0" algn="ctr" rtl="0">
              <a:lnSpc>
                <a:spcPct val="100000"/>
              </a:lnSpc>
              <a:spcBef>
                <a:spcPts val="0"/>
              </a:spcBef>
              <a:spcAft>
                <a:spcPts val="0"/>
              </a:spcAft>
              <a:buNone/>
            </a:pPr>
            <a:r>
              <a:rPr lang="en-US" sz="3600" b="1" dirty="0" smtClean="0">
                <a:latin typeface="Trebuchet MS"/>
                <a:ea typeface="Trebuchet MS"/>
                <a:cs typeface="Trebuchet MS"/>
                <a:sym typeface="Trebuchet MS"/>
              </a:rPr>
              <a:t>For the most part, no!</a:t>
            </a:r>
            <a:endParaRPr lang="en-US" sz="3600" b="1" dirty="0" smtClean="0">
              <a:solidFill>
                <a:srgbClr val="000000"/>
              </a:solidFill>
              <a:latin typeface="Trebuchet MS"/>
              <a:ea typeface="Trebuchet MS"/>
              <a:cs typeface="Trebuchet MS"/>
              <a:sym typeface="Trebuchet MS"/>
            </a:endParaRPr>
          </a:p>
        </p:txBody>
      </p:sp>
    </p:spTree>
    <p:extLst>
      <p:ext uri="{BB962C8B-B14F-4D97-AF65-F5344CB8AC3E}">
        <p14:creationId xmlns:p14="http://schemas.microsoft.com/office/powerpoint/2010/main" val="2076651424"/>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p:nvPr/>
        </p:nvSpPr>
        <p:spPr>
          <a:xfrm>
            <a:off x="0" y="0"/>
            <a:ext cx="9144000" cy="6858000"/>
          </a:xfrm>
          <a:prstGeom prst="rect">
            <a:avLst/>
          </a:prstGeom>
          <a:blipFill>
            <a:blip r:embed="rId3"/>
            <a:stretch>
              <a:fillRect/>
            </a:stretch>
          </a:blipFill>
        </p:spPr>
      </p:sp>
      <p:sp>
        <p:nvSpPr>
          <p:cNvPr id="148" name="Shape 148"/>
          <p:cNvSpPr txBox="1"/>
          <p:nvPr/>
        </p:nvSpPr>
        <p:spPr>
          <a:xfrm>
            <a:off x="342900" y="247299"/>
            <a:ext cx="8399656" cy="5503207"/>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 sz="3600" b="1" dirty="0">
                <a:solidFill>
                  <a:srgbClr val="000000"/>
                </a:solidFill>
                <a:latin typeface="Trebuchet MS"/>
                <a:ea typeface="Trebuchet MS"/>
                <a:cs typeface="Trebuchet MS"/>
                <a:sym typeface="Trebuchet MS"/>
              </a:rPr>
              <a:t>Where to Self-Archive?</a:t>
            </a:r>
          </a:p>
          <a:p>
            <a:endParaRPr sz="2200" dirty="0">
              <a:latin typeface="Trebuchet MS"/>
              <a:cs typeface="Trebuchet MS"/>
            </a:endParaRPr>
          </a:p>
          <a:p>
            <a:pPr marL="0" marR="0" indent="0" algn="ctr" rtl="0">
              <a:lnSpc>
                <a:spcPct val="100000"/>
              </a:lnSpc>
              <a:spcBef>
                <a:spcPts val="0"/>
              </a:spcBef>
              <a:spcAft>
                <a:spcPts val="0"/>
              </a:spcAft>
              <a:buNone/>
            </a:pPr>
            <a:r>
              <a:rPr lang="en" sz="3200" b="1" dirty="0">
                <a:solidFill>
                  <a:srgbClr val="000000"/>
                </a:solidFill>
                <a:latin typeface="Trebuchet MS"/>
                <a:ea typeface="Trebuchet MS"/>
                <a:cs typeface="Trebuchet MS"/>
                <a:sym typeface="Trebuchet MS"/>
              </a:rPr>
              <a:t>Institutional </a:t>
            </a:r>
            <a:r>
              <a:rPr lang="en" sz="3200" b="1" dirty="0" smtClean="0">
                <a:solidFill>
                  <a:srgbClr val="000000"/>
                </a:solidFill>
                <a:latin typeface="Trebuchet MS"/>
                <a:ea typeface="Trebuchet MS"/>
                <a:cs typeface="Trebuchet MS"/>
                <a:sym typeface="Trebuchet MS"/>
              </a:rPr>
              <a:t>Repositories</a:t>
            </a:r>
            <a:endParaRPr lang="en-US" sz="3200" b="1" dirty="0" smtClean="0">
              <a:solidFill>
                <a:srgbClr val="000000"/>
              </a:solidFill>
              <a:latin typeface="Trebuchet MS"/>
              <a:ea typeface="Trebuchet MS"/>
              <a:cs typeface="Trebuchet MS"/>
              <a:sym typeface="Trebuchet MS"/>
            </a:endParaRPr>
          </a:p>
          <a:p>
            <a:pPr marL="0" marR="0" indent="0" algn="ctr" rtl="0">
              <a:lnSpc>
                <a:spcPct val="100000"/>
              </a:lnSpc>
              <a:spcBef>
                <a:spcPts val="0"/>
              </a:spcBef>
              <a:spcAft>
                <a:spcPts val="0"/>
              </a:spcAft>
              <a:buNone/>
            </a:pPr>
            <a:endParaRPr lang="en-US" sz="3200" b="1" dirty="0" smtClean="0">
              <a:latin typeface="Trebuchet MS"/>
              <a:ea typeface="Trebuchet MS"/>
              <a:cs typeface="Trebuchet MS"/>
              <a:sym typeface="Trebuchet MS"/>
            </a:endParaRPr>
          </a:p>
          <a:p>
            <a:pPr marL="381000"/>
            <a:r>
              <a:rPr lang="en-US" sz="2400" dirty="0" smtClean="0">
                <a:latin typeface="Trebuchet MS"/>
                <a:ea typeface="Trebuchet MS"/>
                <a:cs typeface="Trebuchet MS"/>
                <a:sym typeface="Trebuchet MS"/>
              </a:rPr>
              <a:t>Open access institutional repositories can</a:t>
            </a:r>
            <a:r>
              <a:rPr lang="en-US" sz="2400" b="1" dirty="0" smtClean="0">
                <a:latin typeface="Trebuchet MS"/>
                <a:ea typeface="Trebuchet MS"/>
                <a:cs typeface="Trebuchet MS"/>
                <a:sym typeface="Trebuchet MS"/>
              </a:rPr>
              <a:t> “serve as tangible indicators of a university’s quality” </a:t>
            </a:r>
            <a:r>
              <a:rPr lang="en-US" sz="2400" dirty="0" smtClean="0">
                <a:latin typeface="Trebuchet MS"/>
                <a:ea typeface="Trebuchet MS"/>
                <a:cs typeface="Trebuchet MS"/>
                <a:sym typeface="Trebuchet MS"/>
              </a:rPr>
              <a:t>and</a:t>
            </a:r>
            <a:r>
              <a:rPr lang="en-US" sz="2400" b="1" dirty="0" smtClean="0">
                <a:latin typeface="Trebuchet MS"/>
                <a:ea typeface="Trebuchet MS"/>
                <a:cs typeface="Trebuchet MS"/>
                <a:sym typeface="Trebuchet MS"/>
              </a:rPr>
              <a:t> “demonstrate</a:t>
            </a:r>
            <a:r>
              <a:rPr lang="en-US" sz="2400" dirty="0" smtClean="0">
                <a:latin typeface="Trebuchet MS"/>
                <a:ea typeface="Trebuchet MS"/>
                <a:cs typeface="Trebuchet MS"/>
                <a:sym typeface="Trebuchet MS"/>
              </a:rPr>
              <a:t> </a:t>
            </a:r>
            <a:r>
              <a:rPr lang="en-US" sz="2400" b="1" dirty="0" smtClean="0">
                <a:latin typeface="Trebuchet MS"/>
                <a:ea typeface="Trebuchet MS"/>
                <a:cs typeface="Trebuchet MS"/>
                <a:sym typeface="Trebuchet MS"/>
              </a:rPr>
              <a:t>the scientific, societal, and economic relevance of its research activities, thus increasing the institution’s visibility, status, and public value.”</a:t>
            </a:r>
            <a:r>
              <a:rPr lang="en-US" sz="2400" dirty="0" smtClean="0">
                <a:latin typeface="Trebuchet MS"/>
                <a:ea typeface="Trebuchet MS"/>
                <a:cs typeface="Trebuchet MS"/>
                <a:sym typeface="Trebuchet MS"/>
              </a:rPr>
              <a:t>      </a:t>
            </a:r>
          </a:p>
          <a:p>
            <a:pPr marL="381000" lvl="4"/>
            <a:endParaRPr lang="en-US" sz="2400" dirty="0" smtClean="0">
              <a:latin typeface="Trebuchet MS"/>
              <a:ea typeface="Trebuchet MS"/>
              <a:cs typeface="Trebuchet MS"/>
              <a:sym typeface="Trebuchet MS"/>
            </a:endParaRPr>
          </a:p>
          <a:p>
            <a:pPr marL="381000" lvl="5"/>
            <a:r>
              <a:rPr lang="en-US" sz="2400" dirty="0" smtClean="0">
                <a:latin typeface="Trebuchet MS"/>
                <a:ea typeface="Trebuchet MS"/>
                <a:cs typeface="Trebuchet MS"/>
                <a:sym typeface="Trebuchet MS"/>
              </a:rPr>
              <a:t>	— </a:t>
            </a:r>
            <a:r>
              <a:rPr lang="en-US" sz="2400" dirty="0" err="1" smtClean="0">
                <a:latin typeface="Trebuchet MS"/>
                <a:ea typeface="Trebuchet MS"/>
                <a:cs typeface="Trebuchet MS"/>
                <a:sym typeface="Trebuchet MS"/>
              </a:rPr>
              <a:t>Raym</a:t>
            </a:r>
            <a:r>
              <a:rPr lang="en-US" sz="2400" dirty="0" smtClean="0">
                <a:latin typeface="Trebuchet MS"/>
                <a:ea typeface="Trebuchet MS"/>
                <a:cs typeface="Trebuchet MS"/>
                <a:sym typeface="Trebuchet MS"/>
              </a:rPr>
              <a:t> Crow, “The Case for Institutional</a:t>
            </a:r>
            <a:r>
              <a:rPr lang="en-US" sz="2400" dirty="0">
                <a:latin typeface="Trebuchet MS"/>
                <a:ea typeface="Trebuchet MS"/>
                <a:cs typeface="Trebuchet MS"/>
                <a:sym typeface="Trebuchet MS"/>
              </a:rPr>
              <a:t> </a:t>
            </a:r>
            <a:r>
              <a:rPr lang="en-US" sz="2400" dirty="0" smtClean="0">
                <a:latin typeface="Trebuchet MS"/>
                <a:ea typeface="Trebuchet MS"/>
                <a:cs typeface="Trebuchet MS"/>
                <a:sym typeface="Trebuchet MS"/>
              </a:rPr>
              <a:t>	Repositories: A SPARC Position Paper”</a:t>
            </a:r>
          </a:p>
          <a:p>
            <a:pPr marL="381000"/>
            <a:r>
              <a:rPr lang="en-US" sz="2400" dirty="0" smtClean="0">
                <a:latin typeface="Trebuchet MS"/>
                <a:ea typeface="Trebuchet MS"/>
                <a:cs typeface="Trebuchet MS"/>
                <a:sym typeface="Trebuchet MS"/>
              </a:rPr>
              <a:t>	</a:t>
            </a:r>
            <a:r>
              <a:rPr lang="en-US" sz="2400" dirty="0" smtClean="0">
                <a:latin typeface="Trebuchet MS"/>
                <a:ea typeface="Trebuchet MS"/>
                <a:cs typeface="Trebuchet MS"/>
                <a:sym typeface="Trebuchet MS"/>
                <a:hlinkClick r:id="rId4"/>
              </a:rPr>
              <a:t>http://scholarship.utm.edu/20/</a:t>
            </a:r>
            <a:r>
              <a:rPr lang="en-US" sz="2400" dirty="0" smtClean="0">
                <a:latin typeface="Trebuchet MS"/>
                <a:ea typeface="Trebuchet MS"/>
                <a:cs typeface="Trebuchet MS"/>
                <a:sym typeface="Trebuchet MS"/>
              </a:rPr>
              <a:t> </a:t>
            </a:r>
          </a:p>
          <a:p>
            <a:pPr marL="0" marR="0" indent="0" algn="ctr" rtl="0">
              <a:lnSpc>
                <a:spcPct val="100000"/>
              </a:lnSpc>
              <a:spcBef>
                <a:spcPts val="0"/>
              </a:spcBef>
              <a:spcAft>
                <a:spcPts val="0"/>
              </a:spcAft>
              <a:buNone/>
            </a:pPr>
            <a:endParaRPr lang="en" sz="3200" b="1" dirty="0">
              <a:solidFill>
                <a:srgbClr val="000000"/>
              </a:solidFill>
              <a:latin typeface="Trebuchet MS"/>
              <a:ea typeface="Trebuchet MS"/>
              <a:cs typeface="Trebuchet MS"/>
              <a:sym typeface="Trebuchet MS"/>
            </a:endParaRPr>
          </a:p>
          <a:p>
            <a:pPr marL="0" marR="0" indent="0" algn="ctr" rtl="0">
              <a:lnSpc>
                <a:spcPct val="100000"/>
              </a:lnSpc>
              <a:spcBef>
                <a:spcPts val="0"/>
              </a:spcBef>
              <a:spcAft>
                <a:spcPts val="0"/>
              </a:spcAft>
              <a:buNone/>
            </a:pPr>
            <a:endParaRPr lang="en-US" sz="2200" dirty="0" smtClean="0">
              <a:latin typeface="Trebuchet MS"/>
              <a:cs typeface="Trebuchet MS"/>
            </a:endParaRPr>
          </a:p>
          <a:p>
            <a:pPr marL="0" marR="0" indent="0" algn="ctr" rtl="0">
              <a:lnSpc>
                <a:spcPct val="100000"/>
              </a:lnSpc>
              <a:spcBef>
                <a:spcPts val="0"/>
              </a:spcBef>
              <a:spcAft>
                <a:spcPts val="0"/>
              </a:spcAft>
              <a:buNone/>
            </a:pPr>
            <a:endParaRPr lang="en" sz="2200" dirty="0">
              <a:solidFill>
                <a:srgbClr val="000000"/>
              </a:solidFill>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p:nvPr/>
        </p:nvSpPr>
        <p:spPr>
          <a:xfrm>
            <a:off x="0" y="0"/>
            <a:ext cx="9144000" cy="6858000"/>
          </a:xfrm>
          <a:prstGeom prst="rect">
            <a:avLst/>
          </a:prstGeom>
          <a:blipFill>
            <a:blip r:embed="rId3"/>
            <a:stretch>
              <a:fillRect/>
            </a:stretch>
          </a:blipFill>
        </p:spPr>
      </p:sp>
      <p:sp>
        <p:nvSpPr>
          <p:cNvPr id="148" name="Shape 148"/>
          <p:cNvSpPr txBox="1"/>
          <p:nvPr/>
        </p:nvSpPr>
        <p:spPr>
          <a:xfrm>
            <a:off x="342900" y="247299"/>
            <a:ext cx="8458200" cy="5503207"/>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 sz="3600" b="1" dirty="0">
                <a:solidFill>
                  <a:srgbClr val="000000"/>
                </a:solidFill>
                <a:latin typeface="Trebuchet MS"/>
                <a:ea typeface="Trebuchet MS"/>
                <a:cs typeface="Trebuchet MS"/>
                <a:sym typeface="Trebuchet MS"/>
              </a:rPr>
              <a:t>Where to Self-Archive?</a:t>
            </a:r>
          </a:p>
          <a:p>
            <a:pPr algn="ctr"/>
            <a:endParaRPr lang="en-US" sz="2400" b="1" dirty="0" smtClean="0">
              <a:latin typeface="Trebuchet MS"/>
              <a:ea typeface="Trebuchet MS"/>
              <a:cs typeface="Trebuchet MS"/>
              <a:sym typeface="Trebuchet MS"/>
            </a:endParaRPr>
          </a:p>
          <a:p>
            <a:pPr algn="ctr"/>
            <a:r>
              <a:rPr lang="en-US" sz="2400" b="1" dirty="0" smtClean="0">
                <a:latin typeface="Trebuchet MS"/>
                <a:ea typeface="Trebuchet MS"/>
                <a:cs typeface="Trebuchet MS"/>
                <a:sym typeface="Trebuchet MS"/>
              </a:rPr>
              <a:t>Who has an IR? </a:t>
            </a:r>
            <a:r>
              <a:rPr lang="en-US" sz="2400" dirty="0" smtClean="0">
                <a:latin typeface="Trebuchet MS"/>
                <a:ea typeface="Trebuchet MS"/>
                <a:cs typeface="Trebuchet MS"/>
                <a:sym typeface="Trebuchet MS"/>
              </a:rPr>
              <a:t> </a:t>
            </a:r>
          </a:p>
          <a:p>
            <a:pPr algn="ctr"/>
            <a:r>
              <a:rPr lang="en-US" sz="2400" dirty="0" smtClean="0">
                <a:latin typeface="Trebuchet MS"/>
                <a:ea typeface="Trebuchet MS"/>
                <a:cs typeface="Trebuchet MS"/>
                <a:sym typeface="Trebuchet MS"/>
              </a:rPr>
              <a:t>MIT, Harvard, U of California, and many, many others </a:t>
            </a:r>
          </a:p>
          <a:p>
            <a:pPr algn="ctr"/>
            <a:endParaRPr lang="en-US" sz="2400" dirty="0" smtClean="0">
              <a:latin typeface="Trebuchet MS"/>
              <a:ea typeface="Trebuchet MS"/>
              <a:cs typeface="Trebuchet MS"/>
              <a:sym typeface="Trebuchet MS"/>
            </a:endParaRPr>
          </a:p>
          <a:p>
            <a:pPr algn="ctr"/>
            <a:r>
              <a:rPr lang="en-US" sz="2400" b="1" dirty="0" smtClean="0">
                <a:latin typeface="Trebuchet MS"/>
                <a:ea typeface="Trebuchet MS"/>
                <a:cs typeface="Trebuchet MS"/>
                <a:sym typeface="Trebuchet MS"/>
              </a:rPr>
              <a:t>Directory of Open Access Repositories</a:t>
            </a:r>
          </a:p>
          <a:p>
            <a:pPr algn="ctr"/>
            <a:r>
              <a:rPr lang="en-US" sz="2400" dirty="0" smtClean="0">
                <a:latin typeface="Trebuchet MS"/>
                <a:ea typeface="Trebuchet MS"/>
                <a:cs typeface="Trebuchet MS"/>
                <a:sym typeface="Trebuchet MS"/>
                <a:hlinkClick r:id="rId4"/>
              </a:rPr>
              <a:t>http://www.opendoar.org/</a:t>
            </a:r>
            <a:r>
              <a:rPr lang="en-US" sz="2400" dirty="0" smtClean="0">
                <a:latin typeface="Trebuchet MS"/>
                <a:ea typeface="Trebuchet MS"/>
                <a:cs typeface="Trebuchet MS"/>
                <a:sym typeface="Trebuchet MS"/>
              </a:rPr>
              <a:t> </a:t>
            </a:r>
          </a:p>
          <a:p>
            <a:endParaRPr lang="en-US" sz="2400" dirty="0" smtClean="0"/>
          </a:p>
          <a:p>
            <a:pPr algn="ctr"/>
            <a:r>
              <a:rPr lang="en-US" sz="2400" b="1" dirty="0">
                <a:latin typeface="Trebuchet MS"/>
                <a:ea typeface="Trebuchet MS"/>
                <a:cs typeface="Trebuchet MS"/>
                <a:sym typeface="Trebuchet MS"/>
              </a:rPr>
              <a:t>Who doesn't?</a:t>
            </a:r>
            <a:r>
              <a:rPr lang="en-US" sz="2400" dirty="0">
                <a:latin typeface="Trebuchet MS"/>
                <a:ea typeface="Trebuchet MS"/>
                <a:cs typeface="Trebuchet MS"/>
                <a:sym typeface="Trebuchet MS"/>
              </a:rPr>
              <a:t> </a:t>
            </a:r>
          </a:p>
          <a:p>
            <a:pPr algn="ctr"/>
            <a:r>
              <a:rPr lang="en-US" sz="2400" dirty="0">
                <a:latin typeface="Trebuchet MS"/>
                <a:ea typeface="Trebuchet MS"/>
                <a:cs typeface="Trebuchet MS"/>
                <a:sym typeface="Trebuchet MS"/>
              </a:rPr>
              <a:t>CUNY</a:t>
            </a:r>
          </a:p>
          <a:p>
            <a:endParaRPr lang="en-US" sz="2400" dirty="0"/>
          </a:p>
          <a:p>
            <a:pPr algn="ctr"/>
            <a:r>
              <a:rPr lang="en-US" sz="2400" b="1" dirty="0">
                <a:latin typeface="Trebuchet MS"/>
                <a:ea typeface="Trebuchet MS"/>
                <a:cs typeface="Trebuchet MS"/>
                <a:sym typeface="Trebuchet MS"/>
              </a:rPr>
              <a:t>Problem:</a:t>
            </a:r>
            <a:r>
              <a:rPr lang="en-US" sz="2400" dirty="0">
                <a:latin typeface="Trebuchet MS"/>
                <a:ea typeface="Trebuchet MS"/>
                <a:cs typeface="Trebuchet MS"/>
                <a:sym typeface="Trebuchet MS"/>
              </a:rPr>
              <a:t> Where can people from CUNY whose fields </a:t>
            </a:r>
          </a:p>
          <a:p>
            <a:pPr algn="ctr"/>
            <a:r>
              <a:rPr lang="en-US" sz="2400" dirty="0">
                <a:latin typeface="Trebuchet MS"/>
                <a:ea typeface="Trebuchet MS"/>
                <a:cs typeface="Trebuchet MS"/>
                <a:sym typeface="Trebuchet MS"/>
              </a:rPr>
              <a:t>do not have subject repositories self-archive their work? </a:t>
            </a:r>
            <a:r>
              <a:rPr lang="en-US" sz="2400" dirty="0" smtClean="0">
                <a:latin typeface="Trebuchet MS"/>
                <a:ea typeface="Trebuchet MS"/>
                <a:cs typeface="Trebuchet MS"/>
                <a:sym typeface="Trebuchet MS"/>
              </a:rPr>
              <a:t>  </a:t>
            </a:r>
          </a:p>
          <a:p>
            <a:endParaRPr sz="2200" b="1" dirty="0"/>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p:nvPr/>
        </p:nvSpPr>
        <p:spPr>
          <a:xfrm>
            <a:off x="0" y="0"/>
            <a:ext cx="9144000" cy="6858000"/>
          </a:xfrm>
          <a:prstGeom prst="rect">
            <a:avLst/>
          </a:prstGeom>
          <a:blipFill>
            <a:blip r:embed="rId3"/>
            <a:stretch>
              <a:fillRect/>
            </a:stretch>
          </a:blipFill>
        </p:spPr>
      </p:sp>
      <p:sp>
        <p:nvSpPr>
          <p:cNvPr id="155" name="Shape 155"/>
          <p:cNvSpPr txBox="1"/>
          <p:nvPr/>
        </p:nvSpPr>
        <p:spPr>
          <a:xfrm>
            <a:off x="342900" y="1363470"/>
            <a:ext cx="8458200" cy="3644700"/>
          </a:xfrm>
          <a:prstGeom prst="rect">
            <a:avLst/>
          </a:prstGeom>
        </p:spPr>
        <p:txBody>
          <a:bodyPr lIns="38100" tIns="38100" rIns="38100" bIns="38100" anchor="t" anchorCtr="0">
            <a:noAutofit/>
          </a:bodyPr>
          <a:lstStyle/>
          <a:p>
            <a:pPr marL="0" marR="0" indent="0" algn="ctr" rtl="0">
              <a:lnSpc>
                <a:spcPct val="120139"/>
              </a:lnSpc>
              <a:spcBef>
                <a:spcPts val="0"/>
              </a:spcBef>
              <a:spcAft>
                <a:spcPts val="0"/>
              </a:spcAft>
              <a:buNone/>
            </a:pPr>
            <a:r>
              <a:rPr lang="en" sz="6000" b="1" dirty="0">
                <a:solidFill>
                  <a:srgbClr val="000000"/>
                </a:solidFill>
                <a:latin typeface="Trebuchet MS"/>
                <a:ea typeface="trebuchet ms"/>
                <a:cs typeface="Trebuchet MS"/>
                <a:sym typeface="trebuchet ms"/>
              </a:rPr>
              <a:t>CUNY Needs an Institutional </a:t>
            </a:r>
          </a:p>
          <a:p>
            <a:pPr marL="0" marR="0" indent="0" algn="ctr" rtl="0">
              <a:lnSpc>
                <a:spcPct val="120139"/>
              </a:lnSpc>
              <a:spcBef>
                <a:spcPts val="0"/>
              </a:spcBef>
              <a:spcAft>
                <a:spcPts val="0"/>
              </a:spcAft>
              <a:buNone/>
            </a:pPr>
            <a:r>
              <a:rPr lang="en" sz="6000" b="1" dirty="0">
                <a:solidFill>
                  <a:srgbClr val="000000"/>
                </a:solidFill>
                <a:latin typeface="Trebuchet MS"/>
                <a:ea typeface="trebuchet ms"/>
                <a:cs typeface="Trebuchet MS"/>
                <a:sym typeface="trebuchet ms"/>
              </a:rPr>
              <a:t>Repository!</a:t>
            </a:r>
          </a:p>
        </p:txBody>
      </p:sp>
    </p:spTree>
    <p:extLst>
      <p:ext uri="{BB962C8B-B14F-4D97-AF65-F5344CB8AC3E}">
        <p14:creationId xmlns:p14="http://schemas.microsoft.com/office/powerpoint/2010/main" val="909664744"/>
      </p:ext>
    </p:extLst>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p:nvPr/>
        </p:nvSpPr>
        <p:spPr>
          <a:xfrm>
            <a:off x="0" y="0"/>
            <a:ext cx="9144000" cy="6858000"/>
          </a:xfrm>
          <a:prstGeom prst="rect">
            <a:avLst/>
          </a:prstGeom>
          <a:blipFill>
            <a:blip r:embed="rId3"/>
            <a:stretch>
              <a:fillRect/>
            </a:stretch>
          </a:blipFill>
        </p:spPr>
      </p:sp>
      <p:sp>
        <p:nvSpPr>
          <p:cNvPr id="155" name="Shape 155"/>
          <p:cNvSpPr txBox="1"/>
          <p:nvPr/>
        </p:nvSpPr>
        <p:spPr>
          <a:xfrm>
            <a:off x="342900" y="1363470"/>
            <a:ext cx="8458200" cy="3644700"/>
          </a:xfrm>
          <a:prstGeom prst="rect">
            <a:avLst/>
          </a:prstGeom>
        </p:spPr>
        <p:txBody>
          <a:bodyPr lIns="38100" tIns="38100" rIns="38100" bIns="38100" anchor="t" anchorCtr="0">
            <a:noAutofit/>
          </a:bodyPr>
          <a:lstStyle/>
          <a:p>
            <a:pPr marL="0" marR="0" indent="0" algn="ctr" rtl="0">
              <a:lnSpc>
                <a:spcPct val="120139"/>
              </a:lnSpc>
              <a:spcBef>
                <a:spcPts val="0"/>
              </a:spcBef>
              <a:spcAft>
                <a:spcPts val="0"/>
              </a:spcAft>
              <a:buNone/>
            </a:pPr>
            <a:endParaRPr lang="en-US" sz="6000" b="1" dirty="0" smtClean="0">
              <a:solidFill>
                <a:srgbClr val="000000"/>
              </a:solidFill>
              <a:latin typeface="Trebuchet MS"/>
              <a:ea typeface="trebuchet ms"/>
              <a:cs typeface="Trebuchet MS"/>
              <a:sym typeface="trebuchet ms"/>
            </a:endParaRPr>
          </a:p>
          <a:p>
            <a:pPr marL="0" marR="0" indent="0" algn="ctr" rtl="0">
              <a:lnSpc>
                <a:spcPct val="120139"/>
              </a:lnSpc>
              <a:spcBef>
                <a:spcPts val="0"/>
              </a:spcBef>
              <a:spcAft>
                <a:spcPts val="0"/>
              </a:spcAft>
              <a:buNone/>
            </a:pPr>
            <a:r>
              <a:rPr lang="en-US" sz="6000" b="1" dirty="0" smtClean="0">
                <a:solidFill>
                  <a:srgbClr val="000000"/>
                </a:solidFill>
                <a:latin typeface="Trebuchet MS"/>
                <a:ea typeface="trebuchet ms"/>
                <a:cs typeface="Trebuchet MS"/>
                <a:sym typeface="trebuchet ms"/>
              </a:rPr>
              <a:t>We’re </a:t>
            </a:r>
            <a:r>
              <a:rPr lang="en-US" sz="6000" b="1" dirty="0" smtClean="0">
                <a:latin typeface="Trebuchet MS"/>
                <a:ea typeface="trebuchet ms"/>
                <a:cs typeface="Trebuchet MS"/>
                <a:sym typeface="trebuchet ms"/>
              </a:rPr>
              <a:t>Working on It!</a:t>
            </a:r>
          </a:p>
          <a:p>
            <a:pPr marL="0" marR="0" indent="0" algn="ctr" rtl="0">
              <a:lnSpc>
                <a:spcPct val="120139"/>
              </a:lnSpc>
              <a:spcBef>
                <a:spcPts val="0"/>
              </a:spcBef>
              <a:spcAft>
                <a:spcPts val="0"/>
              </a:spcAft>
              <a:buNone/>
            </a:pPr>
            <a:endParaRPr lang="en-US" sz="3600" b="1" dirty="0" smtClean="0">
              <a:solidFill>
                <a:srgbClr val="000000"/>
              </a:solidFill>
              <a:latin typeface="Trebuchet MS"/>
              <a:ea typeface="trebuchet ms"/>
              <a:cs typeface="Trebuchet MS"/>
              <a:sym typeface="trebuchet ms"/>
            </a:endParaRPr>
          </a:p>
        </p:txBody>
      </p:sp>
    </p:spTree>
    <p:extLst>
      <p:ext uri="{BB962C8B-B14F-4D97-AF65-F5344CB8AC3E}">
        <p14:creationId xmlns:p14="http://schemas.microsoft.com/office/powerpoint/2010/main" val="2644036582"/>
      </p:ext>
    </p:extLst>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p:nvPr/>
        </p:nvSpPr>
        <p:spPr>
          <a:xfrm>
            <a:off x="0" y="0"/>
            <a:ext cx="9144000" cy="6858000"/>
          </a:xfrm>
          <a:prstGeom prst="rect">
            <a:avLst/>
          </a:prstGeom>
          <a:blipFill>
            <a:blip r:embed="rId3"/>
            <a:stretch>
              <a:fillRect/>
            </a:stretch>
          </a:blipFill>
        </p:spPr>
      </p:sp>
      <p:sp>
        <p:nvSpPr>
          <p:cNvPr id="82" name="Shape 82"/>
          <p:cNvSpPr txBox="1"/>
          <p:nvPr/>
        </p:nvSpPr>
        <p:spPr>
          <a:xfrm>
            <a:off x="366007" y="274477"/>
            <a:ext cx="8600737" cy="4672934"/>
          </a:xfrm>
          <a:prstGeom prst="rect">
            <a:avLst/>
          </a:prstGeom>
        </p:spPr>
        <p:txBody>
          <a:bodyPr lIns="38100" tIns="38100" rIns="38100" bIns="38100" anchor="t" anchorCtr="0">
            <a:noAutofit/>
          </a:bodyPr>
          <a:lstStyle/>
          <a:p>
            <a:endParaRPr sz="3600" dirty="0"/>
          </a:p>
        </p:txBody>
      </p:sp>
      <p:sp>
        <p:nvSpPr>
          <p:cNvPr id="83" name="Shape 83"/>
          <p:cNvSpPr/>
          <p:nvPr/>
        </p:nvSpPr>
        <p:spPr>
          <a:xfrm>
            <a:off x="1737359" y="1073390"/>
            <a:ext cx="5590687" cy="4625167"/>
          </a:xfrm>
          <a:prstGeom prst="rect">
            <a:avLst/>
          </a:prstGeom>
          <a:blipFill>
            <a:blip r:embed="rId4"/>
            <a:stretch>
              <a:fillRect/>
            </a:stretch>
          </a:blipFill>
        </p:spPr>
      </p:sp>
      <p:sp>
        <p:nvSpPr>
          <p:cNvPr id="7" name="Shape 75"/>
          <p:cNvSpPr txBox="1"/>
          <p:nvPr/>
        </p:nvSpPr>
        <p:spPr>
          <a:xfrm>
            <a:off x="342900" y="247299"/>
            <a:ext cx="8458200" cy="5140215"/>
          </a:xfrm>
          <a:prstGeom prst="rect">
            <a:avLst/>
          </a:prstGeom>
        </p:spPr>
        <p:txBody>
          <a:bodyPr lIns="38100" tIns="38100" rIns="38100" bIns="38100" anchor="t" anchorCtr="0">
            <a:noAutofit/>
          </a:bodyPr>
          <a:lstStyle/>
          <a:p>
            <a:r>
              <a:rPr lang="en-US" sz="3600" b="1" dirty="0" smtClean="0">
                <a:latin typeface="Trebuchet MS"/>
                <a:cs typeface="Trebuchet MS"/>
              </a:rPr>
              <a:t>Is a Journal Green OA? Ugh…</a:t>
            </a:r>
            <a:endParaRPr sz="3600" b="1" dirty="0">
              <a:latin typeface="Trebuchet MS"/>
              <a:cs typeface="Trebuchet MS"/>
            </a:endParaRPr>
          </a:p>
        </p:txBody>
      </p:sp>
    </p:spTree>
    <p:extLst>
      <p:ext uri="{BB962C8B-B14F-4D97-AF65-F5344CB8AC3E}">
        <p14:creationId xmlns:p14="http://schemas.microsoft.com/office/powerpoint/2010/main" val="2101902229"/>
      </p:ext>
    </p:extLst>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sp>
        <p:nvSpPr>
          <p:cNvPr id="47" name="Shape 47"/>
          <p:cNvSpPr txBox="1"/>
          <p:nvPr/>
        </p:nvSpPr>
        <p:spPr>
          <a:xfrm>
            <a:off x="346597" y="247299"/>
            <a:ext cx="8450806" cy="5140215"/>
          </a:xfrm>
          <a:prstGeom prst="rect">
            <a:avLst/>
          </a:prstGeom>
        </p:spPr>
        <p:txBody>
          <a:bodyPr lIns="38100" tIns="38100" rIns="38100" bIns="38100" anchor="t" anchorCtr="0">
            <a:noAutofit/>
          </a:bodyPr>
          <a:lstStyle/>
          <a:p>
            <a:pPr marR="0" algn="l" rtl="0">
              <a:lnSpc>
                <a:spcPct val="100000"/>
              </a:lnSpc>
              <a:spcBef>
                <a:spcPts val="0"/>
              </a:spcBef>
              <a:spcAft>
                <a:spcPts val="0"/>
              </a:spcAft>
              <a:buNone/>
            </a:pPr>
            <a:r>
              <a:rPr lang="en-US" sz="3600" b="1" dirty="0" smtClean="0">
                <a:latin typeface="Trebuchet MS"/>
                <a:ea typeface="Trebuchet MS"/>
                <a:cs typeface="Trebuchet MS"/>
                <a:sym typeface="Trebuchet MS"/>
              </a:rPr>
              <a:t>Is a Journal Green OA</a:t>
            </a:r>
            <a:r>
              <a:rPr lang="en-US" sz="3600" b="1" dirty="0" smtClean="0">
                <a:solidFill>
                  <a:srgbClr val="000000"/>
                </a:solidFill>
                <a:latin typeface="Trebuchet MS"/>
                <a:ea typeface="Trebuchet MS"/>
                <a:cs typeface="Trebuchet MS"/>
                <a:sym typeface="Trebuchet MS"/>
              </a:rPr>
              <a:t>? Easier!</a:t>
            </a:r>
            <a:endParaRPr lang="en" sz="3600" b="1" dirty="0">
              <a:solidFill>
                <a:srgbClr val="000000"/>
              </a:solidFill>
              <a:latin typeface="Trebuchet MS"/>
              <a:ea typeface="Trebuchet MS"/>
              <a:cs typeface="Trebuchet MS"/>
              <a:sym typeface="Trebuchet MS"/>
            </a:endParaRPr>
          </a:p>
          <a:p>
            <a:pPr algn="ctr" rtl="0">
              <a:lnSpc>
                <a:spcPct val="100000"/>
              </a:lnSpc>
              <a:buNone/>
            </a:pPr>
            <a:endParaRPr lang="en-US" sz="2400" b="1" dirty="0" smtClean="0">
              <a:solidFill>
                <a:srgbClr val="000000"/>
              </a:solidFill>
              <a:latin typeface="Trebuchet MS"/>
              <a:ea typeface="Trebuchet MS"/>
              <a:cs typeface="Trebuchet MS"/>
              <a:sym typeface="Trebuchet MS"/>
            </a:endParaRPr>
          </a:p>
          <a:p>
            <a:pPr algn="ctr"/>
            <a:r>
              <a:rPr lang="en-US" sz="2400" dirty="0" smtClean="0">
                <a:latin typeface="Trebuchet MS"/>
                <a:ea typeface="trebuchet ms"/>
                <a:cs typeface="Trebuchet MS"/>
                <a:sym typeface="trebuchet ms"/>
              </a:rPr>
              <a:t> </a:t>
            </a:r>
          </a:p>
          <a:p>
            <a:pPr algn="ctr"/>
            <a:r>
              <a:rPr lang="en-US" sz="2800" b="1" dirty="0" smtClean="0">
                <a:latin typeface="Trebuchet MS"/>
                <a:ea typeface="trebuchet ms"/>
                <a:cs typeface="Trebuchet MS"/>
                <a:sym typeface="trebuchet ms"/>
              </a:rPr>
              <a:t>SHERPA/</a:t>
            </a:r>
            <a:r>
              <a:rPr lang="en-US" sz="2800" b="1" dirty="0" err="1" smtClean="0">
                <a:latin typeface="Trebuchet MS"/>
                <a:ea typeface="trebuchet ms"/>
                <a:cs typeface="Trebuchet MS"/>
                <a:sym typeface="trebuchet ms"/>
              </a:rPr>
              <a:t>RoMEO</a:t>
            </a:r>
            <a:endParaRPr lang="en-US" sz="2800" b="1" dirty="0" smtClean="0">
              <a:latin typeface="Trebuchet MS"/>
              <a:ea typeface="trebuchet ms"/>
              <a:cs typeface="Trebuchet MS"/>
              <a:sym typeface="trebuchet ms"/>
            </a:endParaRPr>
          </a:p>
          <a:p>
            <a:pPr algn="ctr"/>
            <a:r>
              <a:rPr lang="en-US" sz="2800" u="sng" dirty="0" smtClean="0">
                <a:solidFill>
                  <a:srgbClr val="0000FF"/>
                </a:solidFill>
                <a:latin typeface="Trebuchet MS"/>
                <a:ea typeface="trebuchet ms"/>
                <a:cs typeface="Trebuchet MS"/>
                <a:sym typeface="trebuchet ms"/>
                <a:hlinkClick r:id="rId4"/>
              </a:rPr>
              <a:t>http://www.sherpa.ac.uk/romeo/</a:t>
            </a:r>
          </a:p>
          <a:p>
            <a:pPr algn="ctr"/>
            <a:endParaRPr lang="en-US" sz="2400" dirty="0" smtClean="0">
              <a:latin typeface="Trebuchet MS"/>
              <a:ea typeface="trebuchet ms"/>
              <a:cs typeface="Trebuchet MS"/>
              <a:sym typeface="trebuchet ms"/>
            </a:endParaRPr>
          </a:p>
          <a:p>
            <a:pPr algn="ctr"/>
            <a:r>
              <a:rPr lang="en-US" sz="2400" dirty="0" smtClean="0">
                <a:latin typeface="Trebuchet MS"/>
                <a:ea typeface="trebuchet ms"/>
                <a:cs typeface="Trebuchet MS"/>
                <a:sym typeface="trebuchet ms"/>
              </a:rPr>
              <a:t>Search by </a:t>
            </a:r>
            <a:r>
              <a:rPr lang="en-US" sz="2400" dirty="0">
                <a:latin typeface="Trebuchet MS"/>
                <a:ea typeface="trebuchet ms"/>
                <a:cs typeface="Trebuchet MS"/>
                <a:sym typeface="trebuchet ms"/>
              </a:rPr>
              <a:t>journal/publisher</a:t>
            </a:r>
            <a:r>
              <a:rPr lang="en-US" sz="2400" dirty="0" smtClean="0">
                <a:latin typeface="Trebuchet MS"/>
                <a:ea typeface="trebuchet ms"/>
                <a:cs typeface="Trebuchet MS"/>
                <a:sym typeface="trebuchet ms"/>
              </a:rPr>
              <a:t> to learn</a:t>
            </a:r>
          </a:p>
          <a:p>
            <a:pPr algn="ctr"/>
            <a:r>
              <a:rPr lang="en-US" sz="2400" dirty="0" smtClean="0">
                <a:latin typeface="Trebuchet MS"/>
                <a:ea typeface="trebuchet ms"/>
                <a:cs typeface="Trebuchet MS"/>
                <a:sym typeface="trebuchet ms"/>
              </a:rPr>
              <a:t>its copyright </a:t>
            </a:r>
            <a:r>
              <a:rPr lang="en-US" sz="2400" dirty="0">
                <a:latin typeface="Trebuchet MS"/>
                <a:ea typeface="trebuchet ms"/>
                <a:cs typeface="Trebuchet MS"/>
                <a:sym typeface="trebuchet ms"/>
              </a:rPr>
              <a:t>and </a:t>
            </a:r>
            <a:r>
              <a:rPr lang="en-US" sz="2400" dirty="0" smtClean="0">
                <a:latin typeface="Trebuchet MS"/>
                <a:ea typeface="trebuchet ms"/>
                <a:cs typeface="Trebuchet MS"/>
                <a:sym typeface="trebuchet ms"/>
              </a:rPr>
              <a:t>self-archiving policies</a:t>
            </a:r>
          </a:p>
          <a:p>
            <a:pPr algn="ctr"/>
            <a:endParaRPr lang="en-US" sz="2400" dirty="0" smtClean="0">
              <a:latin typeface="Trebuchet MS"/>
              <a:ea typeface="trebuchet ms"/>
              <a:cs typeface="Trebuchet MS"/>
              <a:sym typeface="trebuchet ms"/>
            </a:endParaRPr>
          </a:p>
        </p:txBody>
      </p:sp>
      <p:sp>
        <p:nvSpPr>
          <p:cNvPr id="5" name="Shape 91"/>
          <p:cNvSpPr/>
          <p:nvPr/>
        </p:nvSpPr>
        <p:spPr>
          <a:xfrm>
            <a:off x="1679277" y="3926669"/>
            <a:ext cx="5785447" cy="929789"/>
          </a:xfrm>
          <a:prstGeom prst="rect">
            <a:avLst/>
          </a:prstGeom>
          <a:blipFill>
            <a:blip r:embed="rId5"/>
            <a:stretch>
              <a:fillRect/>
            </a:stretch>
          </a:blipFill>
        </p:spPr>
      </p:sp>
    </p:spTree>
    <p:extLst>
      <p:ext uri="{BB962C8B-B14F-4D97-AF65-F5344CB8AC3E}">
        <p14:creationId xmlns:p14="http://schemas.microsoft.com/office/powerpoint/2010/main" val="2727930901"/>
      </p:ext>
    </p:extLst>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p:nvPr/>
        </p:nvSpPr>
        <p:spPr>
          <a:xfrm>
            <a:off x="0" y="0"/>
            <a:ext cx="9144000" cy="6858000"/>
          </a:xfrm>
          <a:prstGeom prst="rect">
            <a:avLst/>
          </a:prstGeom>
          <a:blipFill>
            <a:blip r:embed="rId3"/>
            <a:stretch>
              <a:fillRect/>
            </a:stretch>
          </a:blipFill>
        </p:spPr>
      </p:sp>
      <p:sp>
        <p:nvSpPr>
          <p:cNvPr id="98" name="Shape 98"/>
          <p:cNvSpPr/>
          <p:nvPr/>
        </p:nvSpPr>
        <p:spPr>
          <a:xfrm>
            <a:off x="267402" y="1158240"/>
            <a:ext cx="8609197" cy="4109872"/>
          </a:xfrm>
          <a:prstGeom prst="rect">
            <a:avLst/>
          </a:prstGeom>
          <a:blipFill>
            <a:blip r:embed="rId4"/>
            <a:stretch>
              <a:fillRect/>
            </a:stretch>
          </a:blipFill>
        </p:spPr>
      </p:sp>
      <p:sp>
        <p:nvSpPr>
          <p:cNvPr id="99" name="Shape 99"/>
          <p:cNvSpPr txBox="1"/>
          <p:nvPr/>
        </p:nvSpPr>
        <p:spPr>
          <a:xfrm>
            <a:off x="342900" y="247299"/>
            <a:ext cx="8458200" cy="910867"/>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 sz="3600" b="1" dirty="0">
                <a:solidFill>
                  <a:srgbClr val="000000"/>
                </a:solidFill>
                <a:latin typeface="Trebuchet MS"/>
                <a:ea typeface="Trebuchet MS"/>
                <a:cs typeface="Trebuchet MS"/>
                <a:sym typeface="Trebuchet MS"/>
              </a:rPr>
              <a:t>Very Good...</a:t>
            </a:r>
          </a:p>
          <a:p>
            <a:endParaRPr dirty="0"/>
          </a:p>
        </p:txBody>
      </p:sp>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p:nvPr/>
        </p:nvSpPr>
        <p:spPr>
          <a:xfrm>
            <a:off x="0" y="0"/>
            <a:ext cx="9144000" cy="6858000"/>
          </a:xfrm>
          <a:prstGeom prst="rect">
            <a:avLst/>
          </a:prstGeom>
          <a:blipFill>
            <a:blip r:embed="rId3"/>
            <a:stretch>
              <a:fillRect/>
            </a:stretch>
          </a:blipFill>
        </p:spPr>
      </p:sp>
      <p:sp>
        <p:nvSpPr>
          <p:cNvPr id="106" name="Shape 106"/>
          <p:cNvSpPr/>
          <p:nvPr/>
        </p:nvSpPr>
        <p:spPr>
          <a:xfrm>
            <a:off x="396239" y="872139"/>
            <a:ext cx="8338252" cy="5103855"/>
          </a:xfrm>
          <a:prstGeom prst="rect">
            <a:avLst/>
          </a:prstGeom>
          <a:blipFill>
            <a:blip r:embed="rId4"/>
            <a:stretch>
              <a:fillRect/>
            </a:stretch>
          </a:blipFill>
        </p:spPr>
      </p:sp>
      <p:sp>
        <p:nvSpPr>
          <p:cNvPr id="107" name="Shape 107"/>
          <p:cNvSpPr txBox="1"/>
          <p:nvPr/>
        </p:nvSpPr>
        <p:spPr>
          <a:xfrm>
            <a:off x="342900" y="247299"/>
            <a:ext cx="8458200" cy="910867"/>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 sz="3600" b="1" dirty="0">
                <a:solidFill>
                  <a:srgbClr val="000000"/>
                </a:solidFill>
                <a:latin typeface="Trebuchet MS"/>
                <a:ea typeface="Trebuchet MS"/>
                <a:cs typeface="Trebuchet MS"/>
                <a:sym typeface="Trebuchet MS"/>
              </a:rPr>
              <a:t>Quite Good...</a:t>
            </a:r>
          </a:p>
          <a:p>
            <a:endParaRPr dirty="0"/>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p:nvPr/>
        </p:nvSpPr>
        <p:spPr>
          <a:xfrm>
            <a:off x="0" y="0"/>
            <a:ext cx="9144000" cy="6858000"/>
          </a:xfrm>
          <a:prstGeom prst="rect">
            <a:avLst/>
          </a:prstGeom>
          <a:blipFill>
            <a:blip r:embed="rId3"/>
            <a:stretch>
              <a:fillRect/>
            </a:stretch>
          </a:blipFill>
        </p:spPr>
      </p:sp>
      <p:sp>
        <p:nvSpPr>
          <p:cNvPr id="114" name="Shape 114"/>
          <p:cNvSpPr/>
          <p:nvPr/>
        </p:nvSpPr>
        <p:spPr>
          <a:xfrm>
            <a:off x="267401" y="1158240"/>
            <a:ext cx="8609198" cy="4397512"/>
          </a:xfrm>
          <a:prstGeom prst="rect">
            <a:avLst/>
          </a:prstGeom>
          <a:blipFill>
            <a:blip r:embed="rId4"/>
            <a:stretch>
              <a:fillRect/>
            </a:stretch>
          </a:blipFill>
        </p:spPr>
      </p:sp>
      <p:sp>
        <p:nvSpPr>
          <p:cNvPr id="115" name="Shape 115"/>
          <p:cNvSpPr txBox="1"/>
          <p:nvPr/>
        </p:nvSpPr>
        <p:spPr>
          <a:xfrm>
            <a:off x="342900" y="247299"/>
            <a:ext cx="8458200" cy="910867"/>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 sz="3600" b="1" dirty="0">
                <a:solidFill>
                  <a:srgbClr val="000000"/>
                </a:solidFill>
                <a:latin typeface="Trebuchet MS"/>
                <a:ea typeface="Trebuchet MS"/>
                <a:cs typeface="Trebuchet MS"/>
                <a:sym typeface="Trebuchet MS"/>
              </a:rPr>
              <a:t>Not Great...</a:t>
            </a:r>
          </a:p>
          <a:p>
            <a:endParaRPr dirty="0"/>
          </a:p>
        </p:txBody>
      </p:sp>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p:nvPr/>
        </p:nvSpPr>
        <p:spPr>
          <a:xfrm>
            <a:off x="0" y="0"/>
            <a:ext cx="9144000" cy="6858000"/>
          </a:xfrm>
          <a:prstGeom prst="rect">
            <a:avLst/>
          </a:prstGeom>
          <a:blipFill>
            <a:blip r:embed="rId3"/>
            <a:stretch>
              <a:fillRect/>
            </a:stretch>
          </a:blipFill>
        </p:spPr>
      </p:sp>
      <p:sp>
        <p:nvSpPr>
          <p:cNvPr id="122" name="Shape 122"/>
          <p:cNvSpPr/>
          <p:nvPr/>
        </p:nvSpPr>
        <p:spPr>
          <a:xfrm>
            <a:off x="254982" y="1249679"/>
            <a:ext cx="8634037" cy="3975367"/>
          </a:xfrm>
          <a:prstGeom prst="rect">
            <a:avLst/>
          </a:prstGeom>
          <a:blipFill>
            <a:blip r:embed="rId4"/>
            <a:stretch>
              <a:fillRect/>
            </a:stretch>
          </a:blipFill>
        </p:spPr>
      </p:sp>
      <p:sp>
        <p:nvSpPr>
          <p:cNvPr id="123" name="Shape 123"/>
          <p:cNvSpPr txBox="1"/>
          <p:nvPr/>
        </p:nvSpPr>
        <p:spPr>
          <a:xfrm>
            <a:off x="365760" y="247299"/>
            <a:ext cx="8458200" cy="910867"/>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 sz="3600" b="1" dirty="0">
                <a:solidFill>
                  <a:srgbClr val="000000"/>
                </a:solidFill>
                <a:latin typeface="Trebuchet MS"/>
                <a:ea typeface="Trebuchet MS"/>
                <a:cs typeface="Trebuchet MS"/>
                <a:sym typeface="Trebuchet MS"/>
              </a:rPr>
              <a:t>Very Bad...</a:t>
            </a:r>
          </a:p>
          <a:p>
            <a:endParaRPr dirty="0"/>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sp>
        <p:nvSpPr>
          <p:cNvPr id="47" name="Shape 47"/>
          <p:cNvSpPr txBox="1"/>
          <p:nvPr/>
        </p:nvSpPr>
        <p:spPr>
          <a:xfrm>
            <a:off x="346597" y="1449552"/>
            <a:ext cx="8450806" cy="3958896"/>
          </a:xfrm>
          <a:prstGeom prst="rect">
            <a:avLst/>
          </a:prstGeom>
        </p:spPr>
        <p:txBody>
          <a:bodyPr lIns="38100" tIns="38100" rIns="38100" bIns="38100" anchor="t" anchorCtr="0">
            <a:noAutofit/>
          </a:bodyPr>
          <a:lstStyle/>
          <a:p>
            <a:pPr algn="ctr"/>
            <a:r>
              <a:rPr lang="en-US" sz="3600" b="1" dirty="0" smtClean="0">
                <a:latin typeface="Trebuchet MS"/>
                <a:ea typeface="Trebuchet MS"/>
                <a:cs typeface="Trebuchet MS"/>
                <a:sym typeface="Trebuchet MS"/>
              </a:rPr>
              <a:t>The traditional system </a:t>
            </a:r>
          </a:p>
          <a:p>
            <a:pPr algn="ctr"/>
            <a:r>
              <a:rPr lang="en-US" sz="3600" b="1" dirty="0" smtClean="0">
                <a:latin typeface="Trebuchet MS"/>
                <a:ea typeface="Trebuchet MS"/>
                <a:cs typeface="Trebuchet MS"/>
                <a:sym typeface="Trebuchet MS"/>
              </a:rPr>
              <a:t>of scholarly communication</a:t>
            </a:r>
          </a:p>
          <a:p>
            <a:pPr algn="ctr"/>
            <a:r>
              <a:rPr lang="en-US" sz="3600" b="1" dirty="0" smtClean="0">
                <a:latin typeface="Trebuchet MS"/>
                <a:ea typeface="Trebuchet MS"/>
                <a:cs typeface="Trebuchet MS"/>
                <a:sym typeface="Trebuchet MS"/>
              </a:rPr>
              <a:t>is outmoded, expensive, </a:t>
            </a:r>
          </a:p>
          <a:p>
            <a:pPr algn="ctr"/>
            <a:r>
              <a:rPr lang="en-US" sz="3600" b="1" dirty="0" smtClean="0">
                <a:latin typeface="Trebuchet MS"/>
                <a:ea typeface="Trebuchet MS"/>
                <a:cs typeface="Trebuchet MS"/>
                <a:sym typeface="Trebuchet MS"/>
              </a:rPr>
              <a:t>and suboptimal.</a:t>
            </a:r>
          </a:p>
          <a:p>
            <a:pPr algn="ctr"/>
            <a:endParaRPr lang="en-US" sz="3600" b="1" dirty="0" smtClean="0">
              <a:latin typeface="Trebuchet MS"/>
              <a:ea typeface="Trebuchet MS"/>
              <a:cs typeface="Trebuchet MS"/>
              <a:sym typeface="Trebuchet MS"/>
            </a:endParaRPr>
          </a:p>
          <a:p>
            <a:pPr algn="ctr"/>
            <a:r>
              <a:rPr lang="en-US" sz="3600" b="1" dirty="0" smtClean="0">
                <a:latin typeface="Trebuchet MS"/>
                <a:ea typeface="Trebuchet MS"/>
                <a:cs typeface="Trebuchet MS"/>
                <a:sym typeface="Trebuchet MS"/>
              </a:rPr>
              <a:t>And exploitative, too!</a:t>
            </a:r>
          </a:p>
        </p:txBody>
      </p:sp>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p:nvPr/>
        </p:nvSpPr>
        <p:spPr>
          <a:xfrm>
            <a:off x="0" y="0"/>
            <a:ext cx="9144000" cy="6858000"/>
          </a:xfrm>
          <a:prstGeom prst="rect">
            <a:avLst/>
          </a:prstGeom>
          <a:blipFill>
            <a:blip r:embed="rId3"/>
            <a:stretch>
              <a:fillRect/>
            </a:stretch>
          </a:blipFill>
        </p:spPr>
      </p:sp>
      <p:sp>
        <p:nvSpPr>
          <p:cNvPr id="130" name="Shape 130"/>
          <p:cNvSpPr txBox="1"/>
          <p:nvPr/>
        </p:nvSpPr>
        <p:spPr>
          <a:xfrm>
            <a:off x="342899" y="247299"/>
            <a:ext cx="8628827" cy="5325600"/>
          </a:xfrm>
          <a:prstGeom prst="rect">
            <a:avLst/>
          </a:prstGeom>
        </p:spPr>
        <p:txBody>
          <a:bodyPr lIns="38100" tIns="38100" rIns="38100" bIns="38100" anchor="t" anchorCtr="0">
            <a:noAutofit/>
          </a:bodyPr>
          <a:lstStyle/>
          <a:p>
            <a:pPr marL="0" marR="0" indent="0" algn="l" rtl="0">
              <a:lnSpc>
                <a:spcPct val="100000"/>
              </a:lnSpc>
              <a:spcBef>
                <a:spcPts val="0"/>
              </a:spcBef>
              <a:spcAft>
                <a:spcPts val="0"/>
              </a:spcAft>
              <a:buNone/>
            </a:pPr>
            <a:r>
              <a:rPr lang="en" sz="3600" b="1" dirty="0">
                <a:solidFill>
                  <a:srgbClr val="000000"/>
                </a:solidFill>
                <a:latin typeface="Trebuchet MS"/>
                <a:ea typeface="Trebuchet MS"/>
                <a:cs typeface="Trebuchet MS"/>
                <a:sym typeface="Trebuchet MS"/>
              </a:rPr>
              <a:t>Prevalence of Permission?</a:t>
            </a:r>
          </a:p>
          <a:p>
            <a:endParaRPr sz="2200" dirty="0" smtClean="0"/>
          </a:p>
          <a:p>
            <a:r>
              <a:rPr lang="en-US" sz="2200" dirty="0" smtClean="0">
                <a:latin typeface="Trebuchet MS"/>
                <a:ea typeface="Trebuchet MS"/>
                <a:cs typeface="Trebuchet MS"/>
                <a:sym typeface="Trebuchet MS"/>
              </a:rPr>
              <a:t>Of the 18,000+ journals covered by SHERPA/</a:t>
            </a:r>
            <a:r>
              <a:rPr lang="en-US" sz="2200" dirty="0" err="1" smtClean="0">
                <a:latin typeface="Trebuchet MS"/>
                <a:ea typeface="Trebuchet MS"/>
                <a:cs typeface="Trebuchet MS"/>
                <a:sym typeface="Trebuchet MS"/>
              </a:rPr>
              <a:t>RoMEO</a:t>
            </a:r>
            <a:r>
              <a:rPr lang="en-US" sz="2200" dirty="0" smtClean="0">
                <a:latin typeface="Trebuchet MS"/>
                <a:ea typeface="Trebuchet MS"/>
                <a:cs typeface="Trebuchet MS"/>
                <a:sym typeface="Trebuchet MS"/>
              </a:rPr>
              <a:t> as of </a:t>
            </a:r>
            <a:br>
              <a:rPr lang="en-US" sz="2200" dirty="0" smtClean="0">
                <a:latin typeface="Trebuchet MS"/>
                <a:ea typeface="Trebuchet MS"/>
                <a:cs typeface="Trebuchet MS"/>
                <a:sym typeface="Trebuchet MS"/>
              </a:rPr>
            </a:br>
            <a:r>
              <a:rPr lang="en-US" sz="2200" dirty="0" smtClean="0">
                <a:latin typeface="Trebuchet MS"/>
                <a:ea typeface="Trebuchet MS"/>
                <a:cs typeface="Trebuchet MS"/>
                <a:sym typeface="Trebuchet MS"/>
              </a:rPr>
              <a:t>November 2011:</a:t>
            </a:r>
          </a:p>
          <a:p>
            <a:endParaRPr lang="en-US" sz="2200" dirty="0" smtClean="0"/>
          </a:p>
          <a:p>
            <a:pPr marL="573088" lvl="0" indent="-342900">
              <a:lnSpc>
                <a:spcPct val="115000"/>
              </a:lnSpc>
              <a:buClr>
                <a:srgbClr val="000000"/>
              </a:buClr>
              <a:buSzPct val="100000"/>
              <a:buFont typeface="Arial"/>
              <a:buChar char="•"/>
            </a:pPr>
            <a:r>
              <a:rPr lang="en-US" sz="2200" dirty="0" smtClean="0">
                <a:latin typeface="Trebuchet MS"/>
                <a:ea typeface="Trebuchet MS"/>
                <a:cs typeface="Trebuchet MS"/>
                <a:sym typeface="Trebuchet MS"/>
              </a:rPr>
              <a:t>87% allow immediate self-archiving of some version of article</a:t>
            </a:r>
          </a:p>
          <a:p>
            <a:pPr marL="573088" lvl="0" indent="-342900">
              <a:lnSpc>
                <a:spcPct val="115000"/>
              </a:lnSpc>
              <a:buClr>
                <a:srgbClr val="000000"/>
              </a:buClr>
              <a:buSzPct val="100000"/>
              <a:buFont typeface="Arial"/>
              <a:buChar char="•"/>
            </a:pPr>
            <a:r>
              <a:rPr lang="en-US" sz="2200" dirty="0" smtClean="0">
                <a:latin typeface="Trebuchet MS"/>
                <a:ea typeface="Trebuchet MS"/>
                <a:cs typeface="Trebuchet MS"/>
                <a:sym typeface="Trebuchet MS"/>
              </a:rPr>
              <a:t>60% allow immediate self-archiving of post-refereed version</a:t>
            </a:r>
          </a:p>
          <a:p>
            <a:pPr marL="573088" lvl="0" indent="-342900">
              <a:lnSpc>
                <a:spcPct val="115000"/>
              </a:lnSpc>
              <a:buClr>
                <a:srgbClr val="000000"/>
              </a:buClr>
              <a:buSzPct val="100000"/>
              <a:buFont typeface="Arial"/>
              <a:buChar char="•"/>
            </a:pPr>
            <a:r>
              <a:rPr lang="en-US" sz="2200" dirty="0" smtClean="0">
                <a:latin typeface="Trebuchet MS"/>
                <a:ea typeface="Trebuchet MS"/>
                <a:cs typeface="Trebuchet MS"/>
                <a:sym typeface="Trebuchet MS"/>
              </a:rPr>
              <a:t>16% allow immediate self-archiving of published PDF</a:t>
            </a:r>
          </a:p>
          <a:p>
            <a:pPr marL="573088" lvl="0" indent="-342900">
              <a:lnSpc>
                <a:spcPct val="115000"/>
              </a:lnSpc>
              <a:buClr>
                <a:srgbClr val="000000"/>
              </a:buClr>
              <a:buSzPct val="100000"/>
              <a:buFont typeface="Arial"/>
              <a:buChar char="•"/>
            </a:pPr>
            <a:r>
              <a:rPr lang="en-US" sz="2200" dirty="0" smtClean="0">
                <a:latin typeface="Trebuchet MS"/>
                <a:ea typeface="Trebuchet MS"/>
                <a:cs typeface="Trebuchet MS"/>
                <a:sym typeface="Trebuchet MS"/>
              </a:rPr>
              <a:t>Allowing for embargoes (usually 6 to 24 months), 94% allow self-archiving of post-refereed versions</a:t>
            </a:r>
          </a:p>
          <a:p>
            <a:endParaRPr lang="en-US" sz="2200" dirty="0" smtClean="0"/>
          </a:p>
          <a:p>
            <a:pPr algn="ctr"/>
            <a:r>
              <a:rPr lang="en-US" sz="2200" dirty="0" smtClean="0">
                <a:latin typeface="Trebuchet MS"/>
                <a:ea typeface="Trebuchet MS"/>
                <a:cs typeface="Trebuchet MS"/>
                <a:sym typeface="Trebuchet MS"/>
              </a:rPr>
              <a:t>For more information:</a:t>
            </a:r>
          </a:p>
          <a:p>
            <a:pPr algn="ctr"/>
            <a:r>
              <a:rPr lang="en-US" sz="2200" u="sng" dirty="0" smtClean="0">
                <a:solidFill>
                  <a:srgbClr val="0000FF"/>
                </a:solidFill>
                <a:latin typeface="Trebuchet MS"/>
                <a:ea typeface="Trebuchet MS"/>
                <a:cs typeface="Trebuchet MS"/>
                <a:sym typeface="Trebuchet MS"/>
              </a:rPr>
              <a:t>http://romeo.jiscinvolve.org/wp/2011/11/24/</a:t>
            </a:r>
          </a:p>
        </p:txBody>
      </p:sp>
    </p:spTree>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sp>
        <p:nvSpPr>
          <p:cNvPr id="47" name="Shape 47"/>
          <p:cNvSpPr txBox="1"/>
          <p:nvPr/>
        </p:nvSpPr>
        <p:spPr>
          <a:xfrm>
            <a:off x="346597" y="247299"/>
            <a:ext cx="8450806" cy="5140215"/>
          </a:xfrm>
          <a:prstGeom prst="rect">
            <a:avLst/>
          </a:prstGeom>
        </p:spPr>
        <p:txBody>
          <a:bodyPr lIns="38100" tIns="38100" rIns="38100" bIns="38100" anchor="t" anchorCtr="0">
            <a:noAutofit/>
          </a:bodyPr>
          <a:lstStyle/>
          <a:p>
            <a:pPr marR="0" algn="l" rtl="0">
              <a:lnSpc>
                <a:spcPct val="100000"/>
              </a:lnSpc>
              <a:spcBef>
                <a:spcPts val="0"/>
              </a:spcBef>
              <a:spcAft>
                <a:spcPts val="0"/>
              </a:spcAft>
              <a:buNone/>
            </a:pPr>
            <a:r>
              <a:rPr lang="en-US" sz="3600" b="1" dirty="0" smtClean="0">
                <a:latin typeface="Trebuchet MS"/>
                <a:ea typeface="Trebuchet MS"/>
                <a:cs typeface="Trebuchet MS"/>
                <a:sym typeface="Trebuchet MS"/>
              </a:rPr>
              <a:t>Can I Negotiate My Contract</a:t>
            </a:r>
            <a:r>
              <a:rPr lang="en-US" sz="3600" b="1" dirty="0" smtClean="0">
                <a:solidFill>
                  <a:srgbClr val="000000"/>
                </a:solidFill>
                <a:latin typeface="Trebuchet MS"/>
                <a:ea typeface="Trebuchet MS"/>
                <a:cs typeface="Trebuchet MS"/>
                <a:sym typeface="Trebuchet MS"/>
              </a:rPr>
              <a:t>?</a:t>
            </a:r>
            <a:endParaRPr lang="en" sz="3600" b="1" dirty="0">
              <a:solidFill>
                <a:srgbClr val="000000"/>
              </a:solidFill>
              <a:latin typeface="Trebuchet MS"/>
              <a:ea typeface="Trebuchet MS"/>
              <a:cs typeface="Trebuchet MS"/>
              <a:sym typeface="Trebuchet MS"/>
            </a:endParaRPr>
          </a:p>
          <a:p>
            <a:pPr algn="ctr" rtl="0">
              <a:lnSpc>
                <a:spcPct val="100000"/>
              </a:lnSpc>
              <a:buNone/>
            </a:pPr>
            <a:endParaRPr lang="en-US" sz="2400" b="1" dirty="0" smtClean="0">
              <a:latin typeface="Trebuchet MS" pitchFamily="34" charset="0"/>
              <a:ea typeface="Trebuchet MS"/>
              <a:cs typeface="Trebuchet MS"/>
              <a:sym typeface="Trebuchet MS"/>
            </a:endParaRPr>
          </a:p>
          <a:p>
            <a:pPr algn="ctr" rtl="0">
              <a:lnSpc>
                <a:spcPct val="100000"/>
              </a:lnSpc>
              <a:buNone/>
            </a:pPr>
            <a:endParaRPr lang="en-US" sz="2400" b="1" dirty="0" smtClean="0">
              <a:solidFill>
                <a:srgbClr val="000000"/>
              </a:solidFill>
              <a:latin typeface="Trebuchet MS" pitchFamily="34" charset="0"/>
              <a:ea typeface="Trebuchet MS"/>
              <a:cs typeface="Trebuchet MS"/>
              <a:sym typeface="Trebuchet MS"/>
            </a:endParaRPr>
          </a:p>
          <a:p>
            <a:pPr algn="ctr">
              <a:lnSpc>
                <a:spcPct val="119792"/>
              </a:lnSpc>
            </a:pPr>
            <a:r>
              <a:rPr lang="en-US" sz="3200" b="1" dirty="0">
                <a:latin typeface="Trebuchet MS" pitchFamily="34" charset="0"/>
                <a:ea typeface="trebuchet ms"/>
                <a:cs typeface="trebuchet ms"/>
                <a:sym typeface="trebuchet ms"/>
              </a:rPr>
              <a:t>Sometimes</a:t>
            </a:r>
            <a:r>
              <a:rPr lang="en-US" sz="3200" b="1" dirty="0" smtClean="0">
                <a:latin typeface="Trebuchet MS" pitchFamily="34" charset="0"/>
                <a:ea typeface="trebuchet ms"/>
                <a:cs typeface="trebuchet ms"/>
                <a:sym typeface="trebuchet ms"/>
              </a:rPr>
              <a:t>.</a:t>
            </a:r>
            <a:endParaRPr lang="en-US" sz="2400" b="1" dirty="0" smtClean="0">
              <a:latin typeface="Trebuchet MS" pitchFamily="34" charset="0"/>
              <a:ea typeface="trebuchet ms"/>
              <a:cs typeface="trebuchet ms"/>
              <a:sym typeface="trebuchet ms"/>
            </a:endParaRPr>
          </a:p>
          <a:p>
            <a:endParaRPr lang="en-US" sz="2400" b="1" dirty="0">
              <a:latin typeface="Trebuchet MS" pitchFamily="34" charset="0"/>
              <a:ea typeface="trebuchet ms"/>
              <a:cs typeface="trebuchet ms"/>
              <a:sym typeface="trebuchet ms"/>
            </a:endParaRPr>
          </a:p>
          <a:p>
            <a:pPr algn="ctr"/>
            <a:r>
              <a:rPr lang="en-US" sz="2400" dirty="0">
                <a:latin typeface="Trebuchet MS" pitchFamily="34" charset="0"/>
                <a:ea typeface="trebuchet ms"/>
                <a:cs typeface="trebuchet ms"/>
                <a:sym typeface="trebuchet ms"/>
              </a:rPr>
              <a:t>Your best shot is the </a:t>
            </a:r>
            <a:endParaRPr lang="en-US" sz="2400" dirty="0" smtClean="0">
              <a:latin typeface="Trebuchet MS" pitchFamily="34" charset="0"/>
              <a:ea typeface="trebuchet ms"/>
              <a:cs typeface="trebuchet ms"/>
              <a:sym typeface="trebuchet ms"/>
            </a:endParaRPr>
          </a:p>
          <a:p>
            <a:pPr algn="ctr"/>
            <a:r>
              <a:rPr lang="en-US" sz="2400" dirty="0" smtClean="0">
                <a:latin typeface="Trebuchet MS" pitchFamily="34" charset="0"/>
                <a:ea typeface="trebuchet ms"/>
                <a:cs typeface="trebuchet ms"/>
                <a:sym typeface="trebuchet ms"/>
              </a:rPr>
              <a:t>Scholar’s Copyright Addendum Engine:</a:t>
            </a:r>
            <a:endParaRPr lang="en-US" sz="2400" dirty="0">
              <a:latin typeface="Trebuchet MS" pitchFamily="34" charset="0"/>
              <a:ea typeface="trebuchet ms"/>
              <a:cs typeface="trebuchet ms"/>
              <a:sym typeface="trebuchet ms"/>
            </a:endParaRPr>
          </a:p>
          <a:p>
            <a:endParaRPr lang="en-US" sz="2400" dirty="0">
              <a:latin typeface="Trebuchet MS" pitchFamily="34" charset="0"/>
              <a:ea typeface="trebuchet ms"/>
              <a:cs typeface="trebuchet ms"/>
              <a:sym typeface="trebuchet ms"/>
            </a:endParaRPr>
          </a:p>
          <a:p>
            <a:pPr algn="ctr"/>
            <a:r>
              <a:rPr lang="en-US" sz="2400" dirty="0">
                <a:latin typeface="Trebuchet MS" pitchFamily="34" charset="0"/>
                <a:hlinkClick r:id="rId4"/>
              </a:rPr>
              <a:t>http://scholars.sciencecommons.org/</a:t>
            </a:r>
            <a:endParaRPr lang="en-US" sz="2200" b="1" dirty="0" smtClean="0">
              <a:latin typeface="Trebuchet MS" pitchFamily="34" charset="0"/>
              <a:ea typeface="Trebuchet MS"/>
              <a:cs typeface="Trebuchet MS"/>
              <a:sym typeface="Trebuchet MS"/>
            </a:endParaRPr>
          </a:p>
        </p:txBody>
      </p:sp>
    </p:spTree>
    <p:extLst>
      <p:ext uri="{BB962C8B-B14F-4D97-AF65-F5344CB8AC3E}">
        <p14:creationId xmlns:p14="http://schemas.microsoft.com/office/powerpoint/2010/main" val="4184474143"/>
      </p:ext>
    </p:extLst>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sp>
        <p:nvSpPr>
          <p:cNvPr id="47" name="Shape 47"/>
          <p:cNvSpPr txBox="1"/>
          <p:nvPr/>
        </p:nvSpPr>
        <p:spPr>
          <a:xfrm>
            <a:off x="346597" y="247299"/>
            <a:ext cx="8450806" cy="5594701"/>
          </a:xfrm>
          <a:prstGeom prst="rect">
            <a:avLst/>
          </a:prstGeom>
        </p:spPr>
        <p:txBody>
          <a:bodyPr lIns="38100" tIns="38100" rIns="38100" bIns="38100" anchor="t" anchorCtr="0">
            <a:noAutofit/>
          </a:bodyPr>
          <a:lstStyle/>
          <a:p>
            <a:r>
              <a:rPr lang="en-US" sz="3600" b="1" dirty="0" smtClean="0">
                <a:latin typeface="Trebuchet MS"/>
                <a:ea typeface="Trebuchet MS"/>
                <a:cs typeface="Trebuchet MS"/>
                <a:sym typeface="Trebuchet MS"/>
              </a:rPr>
              <a:t>Advice to Authors</a:t>
            </a:r>
            <a:endParaRPr lang="en-US" sz="3600" dirty="0" smtClean="0">
              <a:latin typeface="Trebuchet MS"/>
              <a:ea typeface="Trebuchet MS"/>
              <a:cs typeface="Trebuchet MS"/>
              <a:sym typeface="Trebuchet MS"/>
            </a:endParaRPr>
          </a:p>
          <a:p>
            <a:endParaRPr lang="en-US" sz="2200" dirty="0" smtClean="0">
              <a:latin typeface="Trebuchet MS"/>
              <a:ea typeface="Trebuchet MS"/>
              <a:cs typeface="Trebuchet MS"/>
              <a:sym typeface="Trebuchet MS"/>
            </a:endParaRPr>
          </a:p>
          <a:p>
            <a:pPr marL="457200" indent="-457200">
              <a:buFont typeface="+mj-lt"/>
              <a:buAutoNum type="arabicPeriod"/>
            </a:pPr>
            <a:r>
              <a:rPr lang="en-US" sz="2200" dirty="0" smtClean="0">
                <a:latin typeface="Trebuchet MS"/>
                <a:ea typeface="Trebuchet MS"/>
                <a:cs typeface="Trebuchet MS"/>
                <a:sym typeface="Trebuchet MS"/>
              </a:rPr>
              <a:t>Research any journal/publisher you’re considering. </a:t>
            </a:r>
            <a:br>
              <a:rPr lang="en-US" sz="2200" dirty="0" smtClean="0">
                <a:latin typeface="Trebuchet MS"/>
                <a:ea typeface="Trebuchet MS"/>
                <a:cs typeface="Trebuchet MS"/>
                <a:sym typeface="Trebuchet MS"/>
              </a:rPr>
            </a:br>
            <a:r>
              <a:rPr lang="en-US" sz="2200" dirty="0" smtClean="0">
                <a:latin typeface="Trebuchet MS"/>
                <a:ea typeface="Trebuchet MS"/>
                <a:cs typeface="Trebuchet MS"/>
                <a:sym typeface="Trebuchet MS"/>
              </a:rPr>
              <a:t>(Quality? Peer reviewing process? Copyright policy?)</a:t>
            </a:r>
          </a:p>
          <a:p>
            <a:pPr lvl="5"/>
            <a:endParaRPr lang="en-US" sz="2200" dirty="0" smtClean="0">
              <a:latin typeface="Trebuchet MS"/>
              <a:ea typeface="Trebuchet MS"/>
              <a:cs typeface="Trebuchet MS"/>
              <a:sym typeface="Trebuchet MS"/>
            </a:endParaRPr>
          </a:p>
          <a:p>
            <a:pPr marL="457200" indent="-457200">
              <a:buFont typeface="+mj-lt"/>
              <a:buAutoNum type="arabicPeriod"/>
            </a:pPr>
            <a:r>
              <a:rPr lang="en-US" sz="2200" dirty="0" smtClean="0">
                <a:latin typeface="Trebuchet MS"/>
                <a:ea typeface="Trebuchet MS"/>
                <a:cs typeface="Trebuchet MS"/>
                <a:sym typeface="Trebuchet MS"/>
              </a:rPr>
              <a:t>If you have the right to self-archive, exercise that right.  </a:t>
            </a:r>
            <a:endParaRPr lang="en-US" sz="2200" dirty="0" smtClean="0">
              <a:latin typeface="Trebuchet MS"/>
              <a:ea typeface="Trebuchet MS"/>
              <a:cs typeface="Trebuchet MS"/>
              <a:sym typeface="Trebuchet MS"/>
            </a:endParaRPr>
          </a:p>
          <a:p>
            <a:pPr marL="457200" indent="-457200">
              <a:buFont typeface="+mj-lt"/>
              <a:buAutoNum type="arabicPeriod"/>
            </a:pPr>
            <a:endParaRPr lang="en-US" sz="2200" dirty="0" smtClean="0">
              <a:latin typeface="Trebuchet MS"/>
              <a:ea typeface="Trebuchet MS"/>
              <a:cs typeface="Trebuchet MS"/>
              <a:sym typeface="Trebuchet MS"/>
            </a:endParaRPr>
          </a:p>
          <a:p>
            <a:pPr marL="457200" indent="-457200">
              <a:buFont typeface="+mj-lt"/>
              <a:buAutoNum type="arabicPeriod"/>
            </a:pPr>
            <a:r>
              <a:rPr lang="en-US" sz="2200" dirty="0" smtClean="0">
                <a:latin typeface="Trebuchet MS"/>
                <a:ea typeface="Trebuchet MS"/>
                <a:cs typeface="Trebuchet MS"/>
                <a:sym typeface="Trebuchet MS"/>
              </a:rPr>
              <a:t>If </a:t>
            </a:r>
            <a:r>
              <a:rPr lang="en-US" sz="2200" dirty="0" smtClean="0">
                <a:latin typeface="Trebuchet MS"/>
                <a:ea typeface="Trebuchet MS"/>
                <a:cs typeface="Trebuchet MS"/>
                <a:sym typeface="Trebuchet MS"/>
              </a:rPr>
              <a:t>you don’t have the right to self-archive, request </a:t>
            </a:r>
            <a:r>
              <a:rPr lang="en-US" sz="2200" dirty="0" smtClean="0">
                <a:latin typeface="Trebuchet MS"/>
                <a:ea typeface="Trebuchet MS"/>
                <a:cs typeface="Trebuchet MS"/>
                <a:sym typeface="Trebuchet MS"/>
              </a:rPr>
              <a:t>it.</a:t>
            </a:r>
          </a:p>
          <a:p>
            <a:pPr marL="457200" indent="-457200">
              <a:buFont typeface="+mj-lt"/>
              <a:buAutoNum type="arabicPeriod"/>
            </a:pPr>
            <a:endParaRPr lang="en-US" sz="2200" dirty="0" smtClean="0">
              <a:latin typeface="Trebuchet MS"/>
              <a:ea typeface="Trebuchet MS"/>
              <a:cs typeface="Trebuchet MS"/>
              <a:sym typeface="Trebuchet MS"/>
            </a:endParaRPr>
          </a:p>
          <a:p>
            <a:pPr marL="457200" indent="-457200">
              <a:buFont typeface="+mj-lt"/>
              <a:buAutoNum type="arabicPeriod"/>
            </a:pPr>
            <a:r>
              <a:rPr lang="en-US" sz="2200" dirty="0" smtClean="0">
                <a:latin typeface="Trebuchet MS"/>
                <a:ea typeface="Trebuchet MS"/>
                <a:cs typeface="Trebuchet MS"/>
                <a:sym typeface="Trebuchet MS"/>
              </a:rPr>
              <a:t>Choose </a:t>
            </a:r>
            <a:r>
              <a:rPr lang="en-US" sz="2200" dirty="0" smtClean="0">
                <a:latin typeface="Trebuchet MS"/>
                <a:ea typeface="Trebuchet MS"/>
                <a:cs typeface="Trebuchet MS"/>
                <a:sym typeface="Trebuchet MS"/>
              </a:rPr>
              <a:t>the best publishing venue for you and your career…</a:t>
            </a:r>
          </a:p>
          <a:p>
            <a:pPr marL="457200" indent="-457200">
              <a:buFont typeface="+mj-lt"/>
              <a:buAutoNum type="arabicPeriod"/>
            </a:pPr>
            <a:endParaRPr lang="en-US" sz="2200" dirty="0" smtClean="0">
              <a:latin typeface="Trebuchet MS"/>
              <a:ea typeface="Trebuchet MS"/>
              <a:cs typeface="Trebuchet MS"/>
              <a:sym typeface="Trebuchet MS"/>
            </a:endParaRPr>
          </a:p>
          <a:p>
            <a:pPr marL="457200" indent="-457200">
              <a:buFont typeface="+mj-lt"/>
              <a:buAutoNum type="arabicPeriod"/>
            </a:pPr>
            <a:r>
              <a:rPr lang="en-US" sz="2200" dirty="0" smtClean="0">
                <a:latin typeface="Trebuchet MS"/>
                <a:ea typeface="Trebuchet MS"/>
                <a:cs typeface="Trebuchet MS"/>
                <a:sym typeface="Trebuchet MS"/>
              </a:rPr>
              <a:t>…but also think about the system you’re contributing to and the system you want to contribute to.</a:t>
            </a:r>
          </a:p>
          <a:p>
            <a:pPr marL="457200" indent="-457200">
              <a:buFont typeface="+mj-lt"/>
              <a:buAutoNum type="arabicPeriod"/>
            </a:pPr>
            <a:endParaRPr lang="en-US" sz="2200" dirty="0" smtClean="0">
              <a:latin typeface="Trebuchet MS"/>
              <a:ea typeface="Trebuchet MS"/>
              <a:cs typeface="Trebuchet MS"/>
              <a:sym typeface="Trebuchet MS"/>
            </a:endParaRPr>
          </a:p>
          <a:p>
            <a:pPr marL="573088" indent="-342900" algn="ctr"/>
            <a:r>
              <a:rPr lang="en-US" sz="3200" b="1" dirty="0" smtClean="0">
                <a:latin typeface="Trebuchet MS"/>
                <a:ea typeface="Trebuchet MS"/>
                <a:cs typeface="Trebuchet MS"/>
                <a:sym typeface="Trebuchet MS"/>
              </a:rPr>
              <a:t>Know your rights to what you write!</a:t>
            </a:r>
          </a:p>
        </p:txBody>
      </p:sp>
    </p:spTree>
    <p:extLst>
      <p:ext uri="{BB962C8B-B14F-4D97-AF65-F5344CB8AC3E}">
        <p14:creationId xmlns:p14="http://schemas.microsoft.com/office/powerpoint/2010/main" val="4184474143"/>
      </p:ext>
    </p:extLst>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p:nvPr/>
        </p:nvSpPr>
        <p:spPr>
          <a:xfrm>
            <a:off x="0" y="0"/>
            <a:ext cx="9144000" cy="6858000"/>
          </a:xfrm>
          <a:prstGeom prst="rect">
            <a:avLst/>
          </a:prstGeom>
          <a:blipFill>
            <a:blip r:embed="rId3"/>
            <a:stretch>
              <a:fillRect/>
            </a:stretch>
          </a:blipFill>
        </p:spPr>
      </p:sp>
      <p:sp>
        <p:nvSpPr>
          <p:cNvPr id="253" name="Shape 253"/>
          <p:cNvSpPr txBox="1"/>
          <p:nvPr/>
        </p:nvSpPr>
        <p:spPr>
          <a:xfrm>
            <a:off x="342900" y="247299"/>
            <a:ext cx="8458200" cy="5596042"/>
          </a:xfrm>
          <a:prstGeom prst="rect">
            <a:avLst/>
          </a:prstGeom>
        </p:spPr>
        <p:txBody>
          <a:bodyPr lIns="38100" tIns="38100" rIns="38100" bIns="38100" anchor="t" anchorCtr="0">
            <a:noAutofit/>
          </a:bodyPr>
          <a:lstStyle/>
          <a:p>
            <a:pPr rtl="0">
              <a:lnSpc>
                <a:spcPct val="100000"/>
              </a:lnSpc>
              <a:buNone/>
            </a:pPr>
            <a:r>
              <a:rPr lang="en" sz="3600" b="1" dirty="0">
                <a:solidFill>
                  <a:srgbClr val="000000"/>
                </a:solidFill>
                <a:latin typeface="Trebuchet MS"/>
                <a:ea typeface="Trebuchet MS"/>
                <a:cs typeface="Trebuchet MS"/>
                <a:sym typeface="Trebuchet MS"/>
              </a:rPr>
              <a:t>Who Thinks OA </a:t>
            </a:r>
            <a:r>
              <a:rPr lang="en-US" sz="3600" b="1" dirty="0" smtClean="0">
                <a:solidFill>
                  <a:srgbClr val="000000"/>
                </a:solidFill>
                <a:latin typeface="Trebuchet MS"/>
                <a:ea typeface="Trebuchet MS"/>
                <a:cs typeface="Trebuchet MS"/>
                <a:sym typeface="Trebuchet MS"/>
              </a:rPr>
              <a:t>Is </a:t>
            </a:r>
            <a:r>
              <a:rPr lang="en" sz="3600" b="1" dirty="0" smtClean="0">
                <a:solidFill>
                  <a:srgbClr val="000000"/>
                </a:solidFill>
                <a:latin typeface="Trebuchet MS"/>
                <a:ea typeface="Trebuchet MS"/>
                <a:cs typeface="Trebuchet MS"/>
                <a:sym typeface="Trebuchet MS"/>
              </a:rPr>
              <a:t>Important</a:t>
            </a:r>
            <a:r>
              <a:rPr lang="en" sz="3600" b="1" dirty="0">
                <a:solidFill>
                  <a:srgbClr val="000000"/>
                </a:solidFill>
                <a:latin typeface="Trebuchet MS"/>
                <a:ea typeface="Trebuchet MS"/>
                <a:cs typeface="Trebuchet MS"/>
                <a:sym typeface="Trebuchet MS"/>
              </a:rPr>
              <a:t>?</a:t>
            </a:r>
            <a:r>
              <a:rPr lang="en" sz="2200" b="0" dirty="0">
                <a:solidFill>
                  <a:srgbClr val="000000"/>
                </a:solidFill>
                <a:latin typeface="Trebuchet MS"/>
                <a:ea typeface="Trebuchet MS"/>
                <a:cs typeface="Trebuchet MS"/>
                <a:sym typeface="Trebuchet MS"/>
              </a:rPr>
              <a:t> </a:t>
            </a:r>
          </a:p>
          <a:p>
            <a:endParaRPr sz="2200" dirty="0"/>
          </a:p>
          <a:p>
            <a:pPr lvl="0" rtl="0">
              <a:lnSpc>
                <a:spcPct val="100000"/>
              </a:lnSpc>
              <a:buNone/>
            </a:pPr>
            <a:r>
              <a:rPr lang="en" sz="2200" b="1" dirty="0">
                <a:solidFill>
                  <a:srgbClr val="000000"/>
                </a:solidFill>
                <a:latin typeface="Trebuchet MS"/>
                <a:ea typeface="Trebuchet MS"/>
                <a:cs typeface="Trebuchet MS"/>
                <a:sym typeface="Trebuchet MS"/>
              </a:rPr>
              <a:t>A growing number of universities have </a:t>
            </a:r>
            <a:r>
              <a:rPr lang="en" sz="2200" b="1" dirty="0" smtClean="0">
                <a:solidFill>
                  <a:srgbClr val="000000"/>
                </a:solidFill>
                <a:latin typeface="Trebuchet MS"/>
                <a:ea typeface="Trebuchet MS"/>
                <a:cs typeface="Trebuchet MS"/>
                <a:sym typeface="Trebuchet MS"/>
              </a:rPr>
              <a:t>OA </a:t>
            </a:r>
            <a:r>
              <a:rPr lang="en" sz="2200" b="1" dirty="0">
                <a:solidFill>
                  <a:srgbClr val="000000"/>
                </a:solidFill>
                <a:latin typeface="Trebuchet MS"/>
                <a:ea typeface="Trebuchet MS"/>
                <a:cs typeface="Trebuchet MS"/>
                <a:sym typeface="Trebuchet MS"/>
              </a:rPr>
              <a:t>policies: </a:t>
            </a:r>
          </a:p>
          <a:p>
            <a:pPr marL="381000" marR="0" indent="0" rtl="0">
              <a:lnSpc>
                <a:spcPct val="100000"/>
              </a:lnSpc>
              <a:spcBef>
                <a:spcPts val="0"/>
              </a:spcBef>
              <a:spcAft>
                <a:spcPts val="0"/>
              </a:spcAft>
              <a:buNone/>
            </a:pPr>
            <a:r>
              <a:rPr lang="en" sz="2200" dirty="0">
                <a:solidFill>
                  <a:srgbClr val="000000"/>
                </a:solidFill>
                <a:latin typeface="Trebuchet MS"/>
                <a:ea typeface="Trebuchet MS"/>
                <a:cs typeface="Trebuchet MS"/>
                <a:sym typeface="Trebuchet MS"/>
              </a:rPr>
              <a:t>Harvard, MIT, </a:t>
            </a:r>
            <a:r>
              <a:rPr lang="en-US" sz="2200" dirty="0" smtClean="0">
                <a:solidFill>
                  <a:srgbClr val="000000"/>
                </a:solidFill>
                <a:latin typeface="Trebuchet MS"/>
                <a:ea typeface="Trebuchet MS"/>
                <a:cs typeface="Trebuchet MS"/>
                <a:sym typeface="Trebuchet MS"/>
              </a:rPr>
              <a:t>Rutgers, </a:t>
            </a:r>
            <a:r>
              <a:rPr lang="en" sz="2200" dirty="0" smtClean="0">
                <a:solidFill>
                  <a:srgbClr val="000000"/>
                </a:solidFill>
                <a:latin typeface="Trebuchet MS"/>
                <a:ea typeface="Trebuchet MS"/>
                <a:cs typeface="Trebuchet MS"/>
                <a:sym typeface="Trebuchet MS"/>
              </a:rPr>
              <a:t>UCSF</a:t>
            </a:r>
            <a:r>
              <a:rPr lang="en" sz="2200" dirty="0">
                <a:solidFill>
                  <a:srgbClr val="000000"/>
                </a:solidFill>
                <a:latin typeface="Trebuchet MS"/>
                <a:ea typeface="Trebuchet MS"/>
                <a:cs typeface="Trebuchet MS"/>
                <a:sym typeface="Trebuchet MS"/>
              </a:rPr>
              <a:t>, U of Kansas, Duke, Utah State, Princeton</a:t>
            </a:r>
            <a:r>
              <a:rPr lang="en" sz="2200" dirty="0">
                <a:latin typeface="Trebuchet MS"/>
                <a:ea typeface="Trebuchet MS"/>
                <a:cs typeface="Trebuchet MS"/>
                <a:sym typeface="Trebuchet MS"/>
              </a:rPr>
              <a:t>,</a:t>
            </a:r>
            <a:r>
              <a:rPr lang="en" sz="2200" dirty="0">
                <a:solidFill>
                  <a:srgbClr val="000000"/>
                </a:solidFill>
                <a:latin typeface="Trebuchet MS"/>
                <a:ea typeface="Trebuchet MS"/>
                <a:cs typeface="Trebuchet MS"/>
                <a:sym typeface="Trebuchet MS"/>
              </a:rPr>
              <a:t> Emory, Oberlin, </a:t>
            </a:r>
            <a:r>
              <a:rPr lang="en" sz="2200" dirty="0" smtClean="0">
                <a:solidFill>
                  <a:srgbClr val="000000"/>
                </a:solidFill>
                <a:latin typeface="Trebuchet MS"/>
                <a:ea typeface="Trebuchet MS"/>
                <a:cs typeface="Trebuchet MS"/>
                <a:sym typeface="Trebuchet MS"/>
              </a:rPr>
              <a:t>Bucknell, </a:t>
            </a:r>
            <a:r>
              <a:rPr lang="en" sz="2200" dirty="0">
                <a:solidFill>
                  <a:srgbClr val="000000"/>
                </a:solidFill>
                <a:latin typeface="Trebuchet MS"/>
                <a:ea typeface="Trebuchet MS"/>
                <a:cs typeface="Trebuchet MS"/>
                <a:sym typeface="Trebuchet MS"/>
              </a:rPr>
              <a:t>etc</a:t>
            </a:r>
            <a:r>
              <a:rPr lang="en" sz="2200" dirty="0" smtClean="0">
                <a:solidFill>
                  <a:srgbClr val="000000"/>
                </a:solidFill>
                <a:latin typeface="Trebuchet MS"/>
                <a:ea typeface="Trebuchet MS"/>
                <a:cs typeface="Trebuchet MS"/>
                <a:sym typeface="Trebuchet MS"/>
              </a:rPr>
              <a:t>.</a:t>
            </a:r>
            <a:r>
              <a:rPr lang="en" sz="2200" dirty="0">
                <a:latin typeface="Trebuchet MS"/>
                <a:ea typeface="Trebuchet MS"/>
                <a:cs typeface="Trebuchet MS"/>
                <a:sym typeface="Trebuchet MS"/>
              </a:rPr>
              <a:t> </a:t>
            </a:r>
            <a:r>
              <a:rPr lang="en" sz="2200" dirty="0" smtClean="0">
                <a:latin typeface="Trebuchet MS"/>
                <a:ea typeface="Trebuchet MS"/>
                <a:cs typeface="Trebuchet MS"/>
                <a:sym typeface="Trebuchet MS"/>
              </a:rPr>
              <a:t> </a:t>
            </a:r>
            <a:r>
              <a:rPr lang="en" sz="2200" b="1" dirty="0" smtClean="0">
                <a:latin typeface="Trebuchet MS"/>
                <a:ea typeface="Trebuchet MS"/>
                <a:cs typeface="Trebuchet MS"/>
                <a:sym typeface="Trebuchet MS"/>
              </a:rPr>
              <a:t>(C’mon, CUNY!)</a:t>
            </a:r>
            <a:endParaRPr lang="en" sz="2200" b="1" dirty="0">
              <a:solidFill>
                <a:srgbClr val="000000"/>
              </a:solidFill>
              <a:latin typeface="Trebuchet MS"/>
              <a:ea typeface="Trebuchet MS"/>
              <a:cs typeface="Trebuchet MS"/>
              <a:sym typeface="Trebuchet MS"/>
            </a:endParaRPr>
          </a:p>
          <a:p>
            <a:endParaRPr sz="2200" dirty="0" smtClean="0"/>
          </a:p>
          <a:p>
            <a:pPr lvl="0" rtl="0">
              <a:lnSpc>
                <a:spcPct val="100000"/>
              </a:lnSpc>
              <a:buNone/>
            </a:pPr>
            <a:r>
              <a:rPr lang="en" sz="2200" b="1" dirty="0">
                <a:solidFill>
                  <a:srgbClr val="000000"/>
                </a:solidFill>
                <a:latin typeface="Trebuchet MS"/>
                <a:ea typeface="Trebuchet MS"/>
                <a:cs typeface="Trebuchet MS"/>
                <a:sym typeface="Trebuchet MS"/>
              </a:rPr>
              <a:t>Some funding agencies have OA mandates: </a:t>
            </a:r>
          </a:p>
          <a:p>
            <a:pPr marL="381000" marR="0" indent="0" rtl="0">
              <a:lnSpc>
                <a:spcPct val="100000"/>
              </a:lnSpc>
              <a:spcBef>
                <a:spcPts val="0"/>
              </a:spcBef>
              <a:spcAft>
                <a:spcPts val="0"/>
              </a:spcAft>
              <a:buNone/>
            </a:pPr>
            <a:r>
              <a:rPr lang="en" sz="2200" dirty="0">
                <a:solidFill>
                  <a:srgbClr val="000000"/>
                </a:solidFill>
                <a:latin typeface="Trebuchet MS"/>
                <a:ea typeface="Trebuchet MS"/>
                <a:cs typeface="Trebuchet MS"/>
                <a:sym typeface="Trebuchet MS"/>
              </a:rPr>
              <a:t>National Institutes of Health, Gates Foundation, MacArthur Foundation, Wellcome Trust, </a:t>
            </a:r>
            <a:r>
              <a:rPr lang="en-US" sz="2200" dirty="0" smtClean="0">
                <a:solidFill>
                  <a:srgbClr val="000000"/>
                </a:solidFill>
                <a:latin typeface="Trebuchet MS"/>
                <a:ea typeface="Trebuchet MS"/>
                <a:cs typeface="Trebuchet MS"/>
                <a:sym typeface="Trebuchet MS"/>
              </a:rPr>
              <a:t>Research Councils UK (though theirs is problematic…), </a:t>
            </a:r>
            <a:r>
              <a:rPr lang="en" sz="2200" dirty="0" smtClean="0">
                <a:solidFill>
                  <a:srgbClr val="000000"/>
                </a:solidFill>
                <a:latin typeface="Trebuchet MS"/>
                <a:ea typeface="Trebuchet MS"/>
                <a:cs typeface="Trebuchet MS"/>
                <a:sym typeface="Trebuchet MS"/>
              </a:rPr>
              <a:t>etc.</a:t>
            </a:r>
            <a:endParaRPr lang="en-US" sz="2200" dirty="0" smtClean="0"/>
          </a:p>
          <a:p>
            <a:endParaRPr sz="2200" dirty="0" smtClean="0"/>
          </a:p>
          <a:p>
            <a:pPr lvl="0" rtl="0">
              <a:lnSpc>
                <a:spcPct val="100000"/>
              </a:lnSpc>
              <a:buNone/>
            </a:pPr>
            <a:r>
              <a:rPr lang="en" sz="2200" b="1" dirty="0">
                <a:solidFill>
                  <a:srgbClr val="000000"/>
                </a:solidFill>
                <a:latin typeface="Trebuchet MS"/>
                <a:ea typeface="Trebuchet MS"/>
                <a:cs typeface="Trebuchet MS"/>
                <a:sym typeface="Trebuchet MS"/>
              </a:rPr>
              <a:t>Some </a:t>
            </a:r>
            <a:r>
              <a:rPr lang="en-US" sz="2200" b="1" dirty="0" smtClean="0">
                <a:solidFill>
                  <a:srgbClr val="000000"/>
                </a:solidFill>
                <a:latin typeface="Trebuchet MS"/>
                <a:ea typeface="Trebuchet MS"/>
                <a:cs typeface="Trebuchet MS"/>
                <a:sym typeface="Trebuchet MS"/>
              </a:rPr>
              <a:t>states and </a:t>
            </a:r>
            <a:r>
              <a:rPr lang="en" sz="2200" b="1" dirty="0" smtClean="0">
                <a:solidFill>
                  <a:srgbClr val="000000"/>
                </a:solidFill>
                <a:latin typeface="Trebuchet MS"/>
                <a:ea typeface="Trebuchet MS"/>
                <a:cs typeface="Trebuchet MS"/>
                <a:sym typeface="Trebuchet MS"/>
              </a:rPr>
              <a:t>countries </a:t>
            </a:r>
            <a:r>
              <a:rPr lang="en" sz="2200" b="1" dirty="0">
                <a:solidFill>
                  <a:srgbClr val="000000"/>
                </a:solidFill>
                <a:latin typeface="Trebuchet MS"/>
                <a:ea typeface="Trebuchet MS"/>
                <a:cs typeface="Trebuchet MS"/>
                <a:sym typeface="Trebuchet MS"/>
              </a:rPr>
              <a:t>have OA </a:t>
            </a:r>
            <a:r>
              <a:rPr lang="en-US" sz="2200" b="1" dirty="0" smtClean="0">
                <a:solidFill>
                  <a:srgbClr val="000000"/>
                </a:solidFill>
                <a:latin typeface="Trebuchet MS"/>
                <a:ea typeface="Trebuchet MS"/>
                <a:cs typeface="Trebuchet MS"/>
                <a:sym typeface="Trebuchet MS"/>
              </a:rPr>
              <a:t>policies</a:t>
            </a:r>
            <a:r>
              <a:rPr lang="en" sz="2200" b="1" dirty="0" smtClean="0">
                <a:solidFill>
                  <a:srgbClr val="000000"/>
                </a:solidFill>
                <a:latin typeface="Trebuchet MS"/>
                <a:ea typeface="Trebuchet MS"/>
                <a:cs typeface="Trebuchet MS"/>
                <a:sym typeface="Trebuchet MS"/>
              </a:rPr>
              <a:t>!</a:t>
            </a:r>
            <a:endParaRPr lang="en" sz="2200" b="1" dirty="0">
              <a:solidFill>
                <a:srgbClr val="000000"/>
              </a:solidFill>
              <a:latin typeface="Trebuchet MS"/>
              <a:ea typeface="Trebuchet MS"/>
              <a:cs typeface="Trebuchet MS"/>
              <a:sym typeface="Trebuchet MS"/>
            </a:endParaRPr>
          </a:p>
          <a:p>
            <a:pPr marL="381000" marR="0" indent="0" rtl="0">
              <a:lnSpc>
                <a:spcPct val="100000"/>
              </a:lnSpc>
              <a:spcBef>
                <a:spcPts val="0"/>
              </a:spcBef>
              <a:spcAft>
                <a:spcPts val="0"/>
              </a:spcAft>
              <a:buNone/>
            </a:pPr>
            <a:r>
              <a:rPr lang="en" sz="2200" dirty="0">
                <a:solidFill>
                  <a:srgbClr val="000000"/>
                </a:solidFill>
                <a:latin typeface="Trebuchet MS"/>
                <a:ea typeface="Trebuchet MS"/>
                <a:cs typeface="Trebuchet MS"/>
                <a:sym typeface="Trebuchet MS"/>
              </a:rPr>
              <a:t>E.g., </a:t>
            </a:r>
            <a:r>
              <a:rPr lang="en-US" sz="2200" dirty="0" smtClean="0">
                <a:solidFill>
                  <a:srgbClr val="000000"/>
                </a:solidFill>
                <a:latin typeface="Trebuchet MS"/>
                <a:ea typeface="Trebuchet MS"/>
                <a:cs typeface="Trebuchet MS"/>
                <a:sym typeface="Trebuchet MS"/>
              </a:rPr>
              <a:t>Illinois, </a:t>
            </a:r>
            <a:r>
              <a:rPr lang="en" sz="2200" dirty="0" smtClean="0">
                <a:solidFill>
                  <a:srgbClr val="000000"/>
                </a:solidFill>
                <a:latin typeface="Trebuchet MS"/>
                <a:ea typeface="Trebuchet MS"/>
                <a:cs typeface="Trebuchet MS"/>
                <a:sym typeface="Trebuchet MS"/>
              </a:rPr>
              <a:t>Ireland</a:t>
            </a:r>
            <a:endParaRPr lang="en" sz="2200" dirty="0">
              <a:solidFill>
                <a:srgbClr val="000000"/>
              </a:solidFill>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p:nvPr/>
        </p:nvSpPr>
        <p:spPr>
          <a:xfrm>
            <a:off x="0" y="0"/>
            <a:ext cx="9144000" cy="6858000"/>
          </a:xfrm>
          <a:prstGeom prst="rect">
            <a:avLst/>
          </a:prstGeom>
          <a:blipFill>
            <a:blip r:embed="rId3"/>
            <a:stretch>
              <a:fillRect/>
            </a:stretch>
          </a:blipFill>
        </p:spPr>
      </p:sp>
      <p:sp>
        <p:nvSpPr>
          <p:cNvPr id="260" name="Shape 260"/>
          <p:cNvSpPr txBox="1"/>
          <p:nvPr/>
        </p:nvSpPr>
        <p:spPr>
          <a:xfrm>
            <a:off x="342900" y="247322"/>
            <a:ext cx="8458200" cy="5549399"/>
          </a:xfrm>
          <a:prstGeom prst="rect">
            <a:avLst/>
          </a:prstGeom>
        </p:spPr>
        <p:txBody>
          <a:bodyPr lIns="38100" tIns="38100" rIns="38100" bIns="38100" anchor="t" anchorCtr="0">
            <a:noAutofit/>
          </a:bodyPr>
          <a:lstStyle/>
          <a:p>
            <a:pPr rtl="0">
              <a:lnSpc>
                <a:spcPct val="100000"/>
              </a:lnSpc>
              <a:buNone/>
            </a:pPr>
            <a:r>
              <a:rPr lang="en" sz="3600" b="1" dirty="0">
                <a:solidFill>
                  <a:srgbClr val="000000"/>
                </a:solidFill>
                <a:latin typeface="Trebuchet MS"/>
                <a:ea typeface="Trebuchet MS"/>
                <a:cs typeface="Trebuchet MS"/>
                <a:sym typeface="Trebuchet MS"/>
              </a:rPr>
              <a:t>Who Thinks OA </a:t>
            </a:r>
            <a:r>
              <a:rPr lang="en-US" sz="3600" b="1" dirty="0" smtClean="0">
                <a:latin typeface="Trebuchet MS"/>
                <a:ea typeface="Trebuchet MS"/>
                <a:cs typeface="Trebuchet MS"/>
                <a:sym typeface="Trebuchet MS"/>
              </a:rPr>
              <a:t>Is </a:t>
            </a:r>
            <a:r>
              <a:rPr lang="en" sz="3600" b="1" dirty="0" smtClean="0">
                <a:solidFill>
                  <a:srgbClr val="000000"/>
                </a:solidFill>
                <a:latin typeface="Trebuchet MS"/>
                <a:ea typeface="Trebuchet MS"/>
                <a:cs typeface="Trebuchet MS"/>
                <a:sym typeface="Trebuchet MS"/>
              </a:rPr>
              <a:t>Important</a:t>
            </a:r>
            <a:r>
              <a:rPr lang="en" sz="3600" b="1" dirty="0">
                <a:solidFill>
                  <a:srgbClr val="000000"/>
                </a:solidFill>
                <a:latin typeface="Trebuchet MS"/>
                <a:ea typeface="Trebuchet MS"/>
                <a:cs typeface="Trebuchet MS"/>
                <a:sym typeface="Trebuchet MS"/>
              </a:rPr>
              <a:t>?</a:t>
            </a:r>
            <a:r>
              <a:rPr lang="en" sz="3600" b="0" dirty="0">
                <a:solidFill>
                  <a:srgbClr val="000000"/>
                </a:solidFill>
                <a:latin typeface="Trebuchet MS"/>
                <a:ea typeface="Trebuchet MS"/>
                <a:cs typeface="Trebuchet MS"/>
                <a:sym typeface="Trebuchet MS"/>
              </a:rPr>
              <a:t> </a:t>
            </a:r>
          </a:p>
          <a:p>
            <a:endParaRPr dirty="0"/>
          </a:p>
          <a:p>
            <a:pPr rtl="0">
              <a:lnSpc>
                <a:spcPct val="100000"/>
              </a:lnSpc>
              <a:buNone/>
            </a:pPr>
            <a:r>
              <a:rPr lang="en" sz="2200" b="1" dirty="0">
                <a:solidFill>
                  <a:srgbClr val="000000"/>
                </a:solidFill>
                <a:latin typeface="Trebuchet MS"/>
                <a:ea typeface="Trebuchet MS"/>
                <a:cs typeface="Trebuchet MS"/>
                <a:sym typeface="Trebuchet MS"/>
              </a:rPr>
              <a:t>Coming soon: </a:t>
            </a:r>
            <a:r>
              <a:rPr lang="en-US" sz="2200" b="1" dirty="0" smtClean="0">
                <a:solidFill>
                  <a:srgbClr val="000000"/>
                </a:solidFill>
                <a:latin typeface="Trebuchet MS"/>
                <a:ea typeface="Trebuchet MS"/>
                <a:cs typeface="Trebuchet MS"/>
                <a:sym typeface="Trebuchet MS"/>
              </a:rPr>
              <a:t>More federal agencies</a:t>
            </a:r>
            <a:r>
              <a:rPr lang="en-US" sz="2200" b="1" dirty="0" smtClean="0">
                <a:latin typeface="Trebuchet MS"/>
                <a:ea typeface="Trebuchet MS"/>
                <a:cs typeface="Trebuchet MS"/>
                <a:sym typeface="Trebuchet MS"/>
              </a:rPr>
              <a:t>!</a:t>
            </a:r>
            <a:endParaRPr lang="en-US" sz="2200" b="1" dirty="0" smtClean="0">
              <a:solidFill>
                <a:srgbClr val="000000"/>
              </a:solidFill>
              <a:latin typeface="Trebuchet MS"/>
              <a:ea typeface="Trebuchet MS"/>
              <a:cs typeface="Trebuchet MS"/>
              <a:sym typeface="Trebuchet MS"/>
            </a:endParaRPr>
          </a:p>
          <a:p>
            <a:pPr rtl="0">
              <a:lnSpc>
                <a:spcPct val="100000"/>
              </a:lnSpc>
              <a:buNone/>
            </a:pPr>
            <a:endParaRPr lang="en-US" sz="2200" b="1" dirty="0" smtClean="0">
              <a:latin typeface="Trebuchet MS"/>
              <a:ea typeface="Trebuchet MS"/>
              <a:cs typeface="Trebuchet MS"/>
              <a:sym typeface="Trebuchet MS"/>
            </a:endParaRPr>
          </a:p>
          <a:p>
            <a:pPr marL="573088" indent="-342900">
              <a:buFont typeface="Wingdings" pitchFamily="2" charset="2"/>
              <a:buChar char="§"/>
            </a:pPr>
            <a:r>
              <a:rPr lang="en-US" sz="2200" dirty="0" smtClean="0">
                <a:solidFill>
                  <a:srgbClr val="000000"/>
                </a:solidFill>
                <a:latin typeface="Trebuchet MS"/>
                <a:ea typeface="Trebuchet MS"/>
                <a:cs typeface="Trebuchet MS"/>
                <a:sym typeface="Trebuchet MS"/>
              </a:rPr>
              <a:t>Massive expansion of </a:t>
            </a:r>
            <a:r>
              <a:rPr lang="en-US" sz="2200" dirty="0" smtClean="0">
                <a:latin typeface="Trebuchet MS"/>
                <a:ea typeface="Trebuchet MS"/>
                <a:cs typeface="Trebuchet MS"/>
                <a:sym typeface="Trebuchet MS"/>
              </a:rPr>
              <a:t>NIH policy: The Obama administration has directed all federal agencies with $100M+ in research expenditures to develop policies to make resulting research articles open access within 12 months of publication.  </a:t>
            </a:r>
          </a:p>
          <a:p>
            <a:pPr marL="573088" indent="-342900"/>
            <a:endParaRPr lang="en-US" sz="2200" dirty="0" smtClean="0">
              <a:latin typeface="Trebuchet MS"/>
              <a:ea typeface="Trebuchet MS"/>
              <a:cs typeface="Trebuchet MS"/>
              <a:sym typeface="Trebuchet MS"/>
            </a:endParaRPr>
          </a:p>
          <a:p>
            <a:pPr marL="573088" indent="-342900">
              <a:buFont typeface="Wingdings" pitchFamily="2" charset="2"/>
              <a:buChar char="§"/>
            </a:pPr>
            <a:r>
              <a:rPr lang="en-US" sz="2200" dirty="0" smtClean="0">
                <a:latin typeface="Trebuchet MS"/>
                <a:ea typeface="Trebuchet MS"/>
                <a:cs typeface="Trebuchet MS"/>
                <a:sym typeface="Trebuchet MS"/>
              </a:rPr>
              <a:t>This includes NASA, NSF, </a:t>
            </a:r>
            <a:r>
              <a:rPr lang="en-US" sz="2200" dirty="0" err="1" smtClean="0">
                <a:latin typeface="Trebuchet MS"/>
                <a:ea typeface="Trebuchet MS"/>
                <a:cs typeface="Trebuchet MS"/>
                <a:sym typeface="Trebuchet MS"/>
              </a:rPr>
              <a:t>DoD</a:t>
            </a:r>
            <a:r>
              <a:rPr lang="en-US" sz="2200" dirty="0" smtClean="0">
                <a:latin typeface="Trebuchet MS"/>
                <a:ea typeface="Trebuchet MS"/>
                <a:cs typeface="Trebuchet MS"/>
                <a:sym typeface="Trebuchet MS"/>
              </a:rPr>
              <a:t>, CDC, Smithsonian, etc.</a:t>
            </a:r>
            <a:endParaRPr lang="en-US" sz="2200" dirty="0" smtClean="0">
              <a:solidFill>
                <a:srgbClr val="000000"/>
              </a:solidFill>
              <a:latin typeface="Trebuchet MS"/>
              <a:ea typeface="Trebuchet MS"/>
              <a:cs typeface="Trebuchet MS"/>
              <a:sym typeface="Trebuchet MS"/>
            </a:endParaRPr>
          </a:p>
          <a:p>
            <a:pPr marL="573088" indent="-342900" rtl="0">
              <a:lnSpc>
                <a:spcPct val="100000"/>
              </a:lnSpc>
              <a:buFont typeface="Wingdings" pitchFamily="2" charset="2"/>
              <a:buChar char="§"/>
            </a:pPr>
            <a:endParaRPr lang="en-US" sz="2200" dirty="0" smtClean="0">
              <a:latin typeface="Trebuchet MS"/>
              <a:ea typeface="Trebuchet MS"/>
              <a:cs typeface="Trebuchet MS"/>
              <a:sym typeface="Trebuchet MS"/>
            </a:endParaRPr>
          </a:p>
          <a:p>
            <a:pPr marL="573088" indent="-342900" rtl="0">
              <a:lnSpc>
                <a:spcPct val="100000"/>
              </a:lnSpc>
              <a:buFont typeface="Wingdings" pitchFamily="2" charset="2"/>
              <a:buChar char="§"/>
            </a:pPr>
            <a:r>
              <a:rPr lang="en" sz="2200" dirty="0" smtClean="0">
                <a:solidFill>
                  <a:srgbClr val="000000"/>
                </a:solidFill>
                <a:latin typeface="Trebuchet MS"/>
                <a:ea typeface="Trebuchet MS"/>
                <a:cs typeface="Trebuchet MS"/>
                <a:sym typeface="Trebuchet MS"/>
              </a:rPr>
              <a:t>Taxpayers </a:t>
            </a:r>
            <a:r>
              <a:rPr lang="en" sz="2200" dirty="0">
                <a:solidFill>
                  <a:srgbClr val="000000"/>
                </a:solidFill>
                <a:latin typeface="Trebuchet MS"/>
                <a:ea typeface="Trebuchet MS"/>
                <a:cs typeface="Trebuchet MS"/>
                <a:sym typeface="Trebuchet MS"/>
              </a:rPr>
              <a:t>are entitled to the research they pay for</a:t>
            </a:r>
            <a:r>
              <a:rPr lang="en" sz="2200" dirty="0" smtClean="0">
                <a:solidFill>
                  <a:srgbClr val="000000"/>
                </a:solidFill>
                <a:latin typeface="Trebuchet MS"/>
                <a:ea typeface="Trebuchet MS"/>
                <a:cs typeface="Trebuchet MS"/>
                <a:sym typeface="Trebuchet MS"/>
              </a:rPr>
              <a:t>!</a:t>
            </a:r>
            <a:endParaRPr lang="en" sz="2200" dirty="0">
              <a:solidFill>
                <a:srgbClr val="000000"/>
              </a:solidFill>
              <a:latin typeface="Trebuchet MS"/>
              <a:ea typeface="Trebuchet MS"/>
              <a:cs typeface="Trebuchet MS"/>
              <a:sym typeface="Trebuchet MS"/>
            </a:endParaRPr>
          </a:p>
          <a:p>
            <a:endParaRPr dirty="0"/>
          </a:p>
        </p:txBody>
      </p:sp>
      <p:pic>
        <p:nvPicPr>
          <p:cNvPr id="5" name="Picture 4" descr="we_the_people.jpg"/>
          <p:cNvPicPr>
            <a:picLocks noChangeAspect="1"/>
          </p:cNvPicPr>
          <p:nvPr/>
        </p:nvPicPr>
        <p:blipFill>
          <a:blip r:embed="rId4"/>
          <a:stretch>
            <a:fillRect/>
          </a:stretch>
        </p:blipFill>
        <p:spPr>
          <a:xfrm>
            <a:off x="5377631" y="4652572"/>
            <a:ext cx="2787225" cy="1451680"/>
          </a:xfrm>
          <a:prstGeom prst="rect">
            <a:avLst/>
          </a:prstGeom>
        </p:spPr>
      </p:pic>
    </p:spTree>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p:nvPr/>
        </p:nvSpPr>
        <p:spPr>
          <a:xfrm>
            <a:off x="0" y="0"/>
            <a:ext cx="9144000" cy="6858000"/>
          </a:xfrm>
          <a:prstGeom prst="rect">
            <a:avLst/>
          </a:prstGeom>
          <a:blipFill>
            <a:blip r:embed="rId3"/>
            <a:stretch>
              <a:fillRect/>
            </a:stretch>
          </a:blipFill>
        </p:spPr>
      </p:sp>
      <p:sp>
        <p:nvSpPr>
          <p:cNvPr id="260" name="Shape 260"/>
          <p:cNvSpPr txBox="1"/>
          <p:nvPr/>
        </p:nvSpPr>
        <p:spPr>
          <a:xfrm>
            <a:off x="342900" y="247322"/>
            <a:ext cx="8458200" cy="5549399"/>
          </a:xfrm>
          <a:prstGeom prst="rect">
            <a:avLst/>
          </a:prstGeom>
        </p:spPr>
        <p:txBody>
          <a:bodyPr lIns="38100" tIns="38100" rIns="38100" bIns="38100" anchor="t" anchorCtr="0">
            <a:noAutofit/>
          </a:bodyPr>
          <a:lstStyle/>
          <a:p>
            <a:pPr rtl="0">
              <a:lnSpc>
                <a:spcPct val="100000"/>
              </a:lnSpc>
              <a:buNone/>
            </a:pPr>
            <a:r>
              <a:rPr lang="en" sz="3600" b="1" dirty="0">
                <a:solidFill>
                  <a:srgbClr val="000000"/>
                </a:solidFill>
                <a:latin typeface="Trebuchet MS"/>
                <a:ea typeface="Trebuchet MS"/>
                <a:cs typeface="Trebuchet MS"/>
                <a:sym typeface="Trebuchet MS"/>
              </a:rPr>
              <a:t>Who Thinks OA </a:t>
            </a:r>
            <a:r>
              <a:rPr lang="en-US" sz="3600" b="1" dirty="0" smtClean="0">
                <a:latin typeface="Trebuchet MS"/>
                <a:ea typeface="Trebuchet MS"/>
                <a:cs typeface="Trebuchet MS"/>
                <a:sym typeface="Trebuchet MS"/>
              </a:rPr>
              <a:t>Is </a:t>
            </a:r>
            <a:r>
              <a:rPr lang="en" sz="3600" b="1" dirty="0" smtClean="0">
                <a:solidFill>
                  <a:srgbClr val="000000"/>
                </a:solidFill>
                <a:latin typeface="Trebuchet MS"/>
                <a:ea typeface="Trebuchet MS"/>
                <a:cs typeface="Trebuchet MS"/>
                <a:sym typeface="Trebuchet MS"/>
              </a:rPr>
              <a:t>Important</a:t>
            </a:r>
            <a:r>
              <a:rPr lang="en" sz="3600" b="1" dirty="0">
                <a:solidFill>
                  <a:srgbClr val="000000"/>
                </a:solidFill>
                <a:latin typeface="Trebuchet MS"/>
                <a:ea typeface="Trebuchet MS"/>
                <a:cs typeface="Trebuchet MS"/>
                <a:sym typeface="Trebuchet MS"/>
              </a:rPr>
              <a:t>?</a:t>
            </a:r>
            <a:r>
              <a:rPr lang="en" sz="3600" b="0" dirty="0">
                <a:solidFill>
                  <a:srgbClr val="000000"/>
                </a:solidFill>
                <a:latin typeface="Trebuchet MS"/>
                <a:ea typeface="Trebuchet MS"/>
                <a:cs typeface="Trebuchet MS"/>
                <a:sym typeface="Trebuchet MS"/>
              </a:rPr>
              <a:t> </a:t>
            </a:r>
          </a:p>
          <a:p>
            <a:endParaRPr dirty="0"/>
          </a:p>
          <a:p>
            <a:pPr rtl="0">
              <a:lnSpc>
                <a:spcPct val="100000"/>
              </a:lnSpc>
              <a:buNone/>
            </a:pPr>
            <a:r>
              <a:rPr lang="en" sz="2200" b="1" dirty="0">
                <a:solidFill>
                  <a:srgbClr val="000000"/>
                </a:solidFill>
                <a:latin typeface="Trebuchet MS"/>
                <a:ea typeface="Trebuchet MS"/>
                <a:cs typeface="Trebuchet MS"/>
                <a:sym typeface="Trebuchet MS"/>
              </a:rPr>
              <a:t>Coming soon: </a:t>
            </a:r>
            <a:r>
              <a:rPr lang="en-US" sz="2200" b="1" dirty="0" smtClean="0">
                <a:solidFill>
                  <a:srgbClr val="000000"/>
                </a:solidFill>
                <a:latin typeface="Trebuchet MS"/>
                <a:ea typeface="Trebuchet MS"/>
                <a:cs typeface="Trebuchet MS"/>
                <a:sym typeface="Trebuchet MS"/>
              </a:rPr>
              <a:t>New York State</a:t>
            </a:r>
            <a:r>
              <a:rPr lang="en-US" sz="2200" b="1" dirty="0" smtClean="0">
                <a:latin typeface="Trebuchet MS"/>
                <a:ea typeface="Trebuchet MS"/>
                <a:cs typeface="Trebuchet MS"/>
                <a:sym typeface="Trebuchet MS"/>
              </a:rPr>
              <a:t>?</a:t>
            </a:r>
            <a:endParaRPr lang="en-US" sz="2200" b="1" dirty="0" smtClean="0">
              <a:solidFill>
                <a:srgbClr val="000000"/>
              </a:solidFill>
              <a:latin typeface="Trebuchet MS"/>
              <a:ea typeface="Trebuchet MS"/>
              <a:cs typeface="Trebuchet MS"/>
              <a:sym typeface="Trebuchet MS"/>
            </a:endParaRPr>
          </a:p>
          <a:p>
            <a:pPr rtl="0">
              <a:lnSpc>
                <a:spcPct val="100000"/>
              </a:lnSpc>
              <a:buNone/>
            </a:pPr>
            <a:endParaRPr lang="en-US" sz="2200" b="1" dirty="0" smtClean="0">
              <a:latin typeface="Trebuchet MS"/>
              <a:ea typeface="Trebuchet MS"/>
              <a:cs typeface="Trebuchet MS"/>
              <a:sym typeface="Trebuchet MS"/>
            </a:endParaRPr>
          </a:p>
          <a:p>
            <a:pPr marL="573088" indent="-342900">
              <a:buFont typeface="Wingdings" pitchFamily="2" charset="2"/>
              <a:buChar char="§"/>
            </a:pPr>
            <a:r>
              <a:rPr lang="en-US" sz="2200" dirty="0" smtClean="0">
                <a:solidFill>
                  <a:srgbClr val="000000"/>
                </a:solidFill>
                <a:latin typeface="Trebuchet MS"/>
                <a:ea typeface="Trebuchet MS"/>
                <a:cs typeface="Trebuchet MS"/>
                <a:sym typeface="Trebuchet MS"/>
              </a:rPr>
              <a:t>Taxpayer Access to Publicly Funded Research (TAPFR) Act would make all state-funded research (&gt;$50M/year) open access.</a:t>
            </a:r>
          </a:p>
          <a:p>
            <a:pPr marL="573088" indent="-342900"/>
            <a:endParaRPr lang="en-US" sz="2200" dirty="0" smtClean="0">
              <a:solidFill>
                <a:srgbClr val="000000"/>
              </a:solidFill>
              <a:latin typeface="Trebuchet MS"/>
              <a:ea typeface="Trebuchet MS"/>
              <a:cs typeface="Trebuchet MS"/>
              <a:sym typeface="Trebuchet MS"/>
            </a:endParaRPr>
          </a:p>
          <a:p>
            <a:pPr marL="573088" indent="-342900">
              <a:buFont typeface="Wingdings" pitchFamily="2" charset="2"/>
              <a:buChar char="§"/>
            </a:pPr>
            <a:r>
              <a:rPr lang="en-US" sz="2200" dirty="0" smtClean="0">
                <a:latin typeface="Trebuchet MS"/>
                <a:ea typeface="Trebuchet MS"/>
                <a:cs typeface="Trebuchet MS"/>
                <a:sym typeface="Trebuchet MS"/>
              </a:rPr>
              <a:t>Commercial publishers lobbied heavily against it, stirring up confusion and threatening major job losses.</a:t>
            </a:r>
            <a:endParaRPr lang="en-US" sz="2200" dirty="0" smtClean="0">
              <a:solidFill>
                <a:srgbClr val="000000"/>
              </a:solidFill>
              <a:latin typeface="Trebuchet MS"/>
              <a:ea typeface="Trebuchet MS"/>
              <a:cs typeface="Trebuchet MS"/>
              <a:sym typeface="Trebuchet MS"/>
            </a:endParaRPr>
          </a:p>
          <a:p>
            <a:pPr marL="573088" indent="-342900">
              <a:buFont typeface="Wingdings" pitchFamily="2" charset="2"/>
              <a:buChar char="§"/>
            </a:pPr>
            <a:endParaRPr lang="en-US" sz="2200" dirty="0" smtClean="0">
              <a:solidFill>
                <a:srgbClr val="000000"/>
              </a:solidFill>
              <a:latin typeface="Trebuchet MS"/>
              <a:ea typeface="Trebuchet MS"/>
              <a:cs typeface="Trebuchet MS"/>
              <a:sym typeface="Trebuchet MS"/>
            </a:endParaRPr>
          </a:p>
          <a:p>
            <a:pPr marL="573088" indent="-342900">
              <a:buFont typeface="Wingdings" pitchFamily="2" charset="2"/>
              <a:buChar char="§"/>
            </a:pPr>
            <a:r>
              <a:rPr lang="en-US" sz="2200" dirty="0" smtClean="0">
                <a:latin typeface="Trebuchet MS"/>
                <a:ea typeface="Trebuchet MS"/>
                <a:cs typeface="Trebuchet MS"/>
                <a:sym typeface="Trebuchet MS"/>
              </a:rPr>
              <a:t>Didn’t pass in 2013 but there’s hope for 2014!</a:t>
            </a:r>
          </a:p>
          <a:p>
            <a:pPr marL="573088" indent="-342900"/>
            <a:endParaRPr lang="en-US" sz="2200" dirty="0" smtClean="0">
              <a:latin typeface="Trebuchet MS"/>
              <a:ea typeface="Trebuchet MS"/>
              <a:cs typeface="Trebuchet MS"/>
              <a:sym typeface="Trebuchet MS"/>
            </a:endParaRPr>
          </a:p>
          <a:p>
            <a:endParaRPr dirty="0"/>
          </a:p>
        </p:txBody>
      </p:sp>
    </p:spTree>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p:nvPr/>
        </p:nvSpPr>
        <p:spPr>
          <a:xfrm>
            <a:off x="0" y="0"/>
            <a:ext cx="9144000" cy="6858000"/>
          </a:xfrm>
          <a:prstGeom prst="rect">
            <a:avLst/>
          </a:prstGeom>
          <a:blipFill>
            <a:blip r:embed="rId3"/>
            <a:stretch>
              <a:fillRect/>
            </a:stretch>
          </a:blipFill>
        </p:spPr>
      </p:sp>
      <p:sp>
        <p:nvSpPr>
          <p:cNvPr id="260" name="Shape 260"/>
          <p:cNvSpPr txBox="1"/>
          <p:nvPr/>
        </p:nvSpPr>
        <p:spPr>
          <a:xfrm>
            <a:off x="342900" y="247322"/>
            <a:ext cx="8458200" cy="5549399"/>
          </a:xfrm>
          <a:prstGeom prst="rect">
            <a:avLst/>
          </a:prstGeom>
        </p:spPr>
        <p:txBody>
          <a:bodyPr lIns="38100" tIns="38100" rIns="38100" bIns="38100" anchor="t" anchorCtr="0">
            <a:noAutofit/>
          </a:bodyPr>
          <a:lstStyle/>
          <a:p>
            <a:pPr rtl="0">
              <a:lnSpc>
                <a:spcPct val="100000"/>
              </a:lnSpc>
              <a:buNone/>
            </a:pPr>
            <a:r>
              <a:rPr lang="en-US" sz="3600" b="1" dirty="0" smtClean="0">
                <a:solidFill>
                  <a:srgbClr val="000000"/>
                </a:solidFill>
                <a:latin typeface="Trebuchet MS"/>
                <a:ea typeface="Trebuchet MS"/>
                <a:cs typeface="Trebuchet MS"/>
                <a:sym typeface="Trebuchet MS"/>
              </a:rPr>
              <a:t>Dishonest Lobbying</a:t>
            </a:r>
            <a:endParaRPr lang="en-US" sz="3600" dirty="0" smtClean="0">
              <a:latin typeface="Trebuchet MS"/>
              <a:ea typeface="Trebuchet MS"/>
              <a:cs typeface="Trebuchet MS"/>
              <a:sym typeface="Trebuchet MS"/>
            </a:endParaRPr>
          </a:p>
          <a:p>
            <a:pPr rtl="0">
              <a:lnSpc>
                <a:spcPct val="100000"/>
              </a:lnSpc>
              <a:buNone/>
            </a:pPr>
            <a:endParaRPr lang="en-US" sz="2200" dirty="0" smtClean="0">
              <a:latin typeface="Trebuchet MS"/>
              <a:ea typeface="Trebuchet MS"/>
              <a:cs typeface="Trebuchet MS"/>
              <a:sym typeface="Trebuchet MS"/>
            </a:endParaRPr>
          </a:p>
          <a:p>
            <a:pPr algn="ctr" rtl="0">
              <a:lnSpc>
                <a:spcPct val="100000"/>
              </a:lnSpc>
              <a:buNone/>
            </a:pPr>
            <a:r>
              <a:rPr lang="en-US" sz="2200" dirty="0" smtClean="0">
                <a:latin typeface="Trebuchet MS"/>
                <a:ea typeface="Trebuchet MS"/>
                <a:cs typeface="Trebuchet MS"/>
                <a:sym typeface="Trebuchet MS"/>
              </a:rPr>
              <a:t>The arguments for OA are unassailable — support is spreading.</a:t>
            </a:r>
          </a:p>
          <a:p>
            <a:pPr algn="ctr" rtl="0">
              <a:lnSpc>
                <a:spcPct val="100000"/>
              </a:lnSpc>
              <a:buNone/>
            </a:pPr>
            <a:r>
              <a:rPr lang="en-US" sz="2200" dirty="0" smtClean="0">
                <a:latin typeface="Trebuchet MS"/>
                <a:ea typeface="Trebuchet MS"/>
                <a:cs typeface="Trebuchet MS"/>
                <a:sym typeface="Trebuchet MS"/>
              </a:rPr>
              <a:t>Some publishers are experimenting with new models.</a:t>
            </a:r>
          </a:p>
          <a:p>
            <a:pPr algn="ctr" rtl="0">
              <a:lnSpc>
                <a:spcPct val="100000"/>
              </a:lnSpc>
              <a:buNone/>
            </a:pPr>
            <a:r>
              <a:rPr lang="en-US" sz="2200" dirty="0" smtClean="0">
                <a:latin typeface="Trebuchet MS"/>
                <a:ea typeface="Trebuchet MS"/>
                <a:cs typeface="Trebuchet MS"/>
                <a:sym typeface="Trebuchet MS"/>
              </a:rPr>
              <a:t>Some are getting ugly.</a:t>
            </a:r>
          </a:p>
          <a:p>
            <a:pPr algn="ctr" rtl="0">
              <a:lnSpc>
                <a:spcPct val="100000"/>
              </a:lnSpc>
              <a:buNone/>
            </a:pPr>
            <a:endParaRPr lang="en-US" sz="2200" dirty="0" smtClean="0">
              <a:latin typeface="Trebuchet MS"/>
              <a:ea typeface="Trebuchet MS"/>
              <a:cs typeface="Trebuchet MS"/>
              <a:sym typeface="Trebuchet MS"/>
            </a:endParaRPr>
          </a:p>
          <a:p>
            <a:pPr algn="ctr" rtl="0">
              <a:lnSpc>
                <a:spcPct val="100000"/>
              </a:lnSpc>
              <a:buNone/>
            </a:pPr>
            <a:r>
              <a:rPr lang="en-US" sz="2200" b="1" dirty="0" smtClean="0">
                <a:latin typeface="Trebuchet MS"/>
                <a:ea typeface="Trebuchet MS"/>
                <a:cs typeface="Trebuchet MS"/>
                <a:sym typeface="Trebuchet MS"/>
              </a:rPr>
              <a:t>Example: American Chemical Society </a:t>
            </a:r>
          </a:p>
          <a:p>
            <a:pPr algn="ctr" rtl="0">
              <a:lnSpc>
                <a:spcPct val="100000"/>
              </a:lnSpc>
              <a:buNone/>
            </a:pPr>
            <a:endParaRPr lang="en-US" sz="2200" dirty="0" smtClean="0">
              <a:latin typeface="Trebuchet MS"/>
              <a:ea typeface="Trebuchet MS"/>
              <a:cs typeface="Trebuchet MS"/>
              <a:sym typeface="Trebuchet MS"/>
            </a:endParaRPr>
          </a:p>
          <a:p>
            <a:pPr algn="ctr"/>
            <a:r>
              <a:rPr lang="en-US" sz="2000" dirty="0" smtClean="0">
                <a:latin typeface="Trebuchet MS"/>
                <a:ea typeface="Trebuchet MS"/>
                <a:cs typeface="Trebuchet MS"/>
                <a:sym typeface="Trebuchet MS"/>
              </a:rPr>
              <a:t>“Their unspoken crusade is to socialize all aspects of science, putting the federal government in charge of funding science, communicating science, and maintaining the archive of scientific knowledge.” </a:t>
            </a:r>
          </a:p>
          <a:p>
            <a:pPr algn="ctr"/>
            <a:r>
              <a:rPr lang="en-US" sz="2000" dirty="0" smtClean="0">
                <a:latin typeface="Trebuchet MS"/>
                <a:ea typeface="Trebuchet MS"/>
                <a:cs typeface="Trebuchet MS"/>
                <a:sym typeface="Trebuchet MS"/>
              </a:rPr>
              <a:t>— Rudy M. Baum, Editor of </a:t>
            </a:r>
            <a:r>
              <a:rPr lang="en-US" sz="2000" i="1" dirty="0" smtClean="0">
                <a:latin typeface="Trebuchet MS"/>
                <a:ea typeface="Trebuchet MS"/>
                <a:cs typeface="Trebuchet MS"/>
                <a:sym typeface="Trebuchet MS"/>
              </a:rPr>
              <a:t>Chemical &amp; Engineering News </a:t>
            </a:r>
            <a:r>
              <a:rPr lang="en-US" sz="2000" dirty="0" smtClean="0">
                <a:latin typeface="Trebuchet MS"/>
                <a:ea typeface="Trebuchet MS"/>
                <a:cs typeface="Trebuchet MS"/>
                <a:sym typeface="Trebuchet MS"/>
                <a:hlinkClick r:id="rId4"/>
              </a:rPr>
              <a:t>http://pubs.acs.org/cen/editor/8238edit.html</a:t>
            </a:r>
            <a:endParaRPr lang="en-US" sz="2000" dirty="0" smtClean="0">
              <a:latin typeface="Trebuchet MS"/>
              <a:ea typeface="Trebuchet MS"/>
              <a:cs typeface="Trebuchet MS"/>
              <a:sym typeface="Trebuchet MS"/>
            </a:endParaRPr>
          </a:p>
          <a:p>
            <a:pPr algn="ctr"/>
            <a:endParaRPr lang="en-US" sz="2000" dirty="0" smtClean="0">
              <a:latin typeface="Trebuchet MS"/>
              <a:ea typeface="Trebuchet MS"/>
              <a:cs typeface="Trebuchet MS"/>
              <a:sym typeface="Trebuchet MS"/>
            </a:endParaRPr>
          </a:p>
          <a:p>
            <a:pPr algn="ctr"/>
            <a:r>
              <a:rPr lang="en-US" sz="2000" dirty="0" smtClean="0">
                <a:latin typeface="Trebuchet MS"/>
                <a:ea typeface="Trebuchet MS"/>
                <a:cs typeface="Trebuchet MS"/>
                <a:sym typeface="Trebuchet MS"/>
              </a:rPr>
              <a:t>“Public access equals government censorship.”</a:t>
            </a:r>
          </a:p>
          <a:p>
            <a:pPr algn="ctr"/>
            <a:r>
              <a:rPr lang="en-US" sz="2000" dirty="0" smtClean="0">
                <a:latin typeface="Trebuchet MS"/>
                <a:ea typeface="Trebuchet MS"/>
                <a:cs typeface="Trebuchet MS"/>
                <a:sym typeface="Trebuchet MS"/>
              </a:rPr>
              <a:t>Lobbying campaign proposed by AAP consultant</a:t>
            </a:r>
          </a:p>
          <a:p>
            <a:endParaRPr dirty="0"/>
          </a:p>
        </p:txBody>
      </p:sp>
    </p:spTree>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p:nvPr/>
        </p:nvSpPr>
        <p:spPr>
          <a:xfrm>
            <a:off x="0" y="0"/>
            <a:ext cx="9144000" cy="6858000"/>
          </a:xfrm>
          <a:prstGeom prst="rect">
            <a:avLst/>
          </a:prstGeom>
          <a:blipFill>
            <a:blip r:embed="rId3"/>
            <a:stretch>
              <a:fillRect/>
            </a:stretch>
          </a:blipFill>
        </p:spPr>
      </p:sp>
      <p:sp>
        <p:nvSpPr>
          <p:cNvPr id="260" name="Shape 260"/>
          <p:cNvSpPr txBox="1"/>
          <p:nvPr/>
        </p:nvSpPr>
        <p:spPr>
          <a:xfrm>
            <a:off x="342900" y="247322"/>
            <a:ext cx="8458200" cy="5549399"/>
          </a:xfrm>
          <a:prstGeom prst="rect">
            <a:avLst/>
          </a:prstGeom>
        </p:spPr>
        <p:txBody>
          <a:bodyPr lIns="38100" tIns="38100" rIns="38100" bIns="38100" anchor="t" anchorCtr="0">
            <a:noAutofit/>
          </a:bodyPr>
          <a:lstStyle/>
          <a:p>
            <a:pPr rtl="0">
              <a:lnSpc>
                <a:spcPct val="100000"/>
              </a:lnSpc>
              <a:buNone/>
            </a:pPr>
            <a:r>
              <a:rPr lang="en-US" sz="3600" b="1" dirty="0" smtClean="0">
                <a:solidFill>
                  <a:srgbClr val="000000"/>
                </a:solidFill>
                <a:latin typeface="Trebuchet MS"/>
                <a:ea typeface="Trebuchet MS"/>
                <a:cs typeface="Trebuchet MS"/>
                <a:sym typeface="Trebuchet MS"/>
              </a:rPr>
              <a:t>Are </a:t>
            </a:r>
            <a:r>
              <a:rPr lang="en-US" sz="3600" b="1" dirty="0" smtClean="0">
                <a:latin typeface="Trebuchet MS"/>
                <a:ea typeface="Trebuchet MS"/>
                <a:cs typeface="Trebuchet MS"/>
                <a:sym typeface="Trebuchet MS"/>
              </a:rPr>
              <a:t>They Just </a:t>
            </a:r>
            <a:r>
              <a:rPr lang="en-US" sz="3600" b="1" dirty="0" smtClean="0">
                <a:solidFill>
                  <a:srgbClr val="000000"/>
                </a:solidFill>
                <a:latin typeface="Trebuchet MS"/>
                <a:ea typeface="Trebuchet MS"/>
                <a:cs typeface="Trebuchet MS"/>
                <a:sym typeface="Trebuchet MS"/>
              </a:rPr>
              <a:t>Denying the Inevitable?</a:t>
            </a:r>
            <a:endParaRPr lang="en-US" sz="3600" dirty="0" smtClean="0">
              <a:latin typeface="Trebuchet MS"/>
              <a:ea typeface="Trebuchet MS"/>
              <a:cs typeface="Trebuchet MS"/>
              <a:sym typeface="Trebuchet MS"/>
            </a:endParaRPr>
          </a:p>
          <a:p>
            <a:pPr algn="ctr"/>
            <a:endParaRPr lang="en-US" sz="2200" dirty="0" smtClean="0">
              <a:latin typeface="Trebuchet MS"/>
              <a:ea typeface="Trebuchet MS"/>
              <a:cs typeface="Trebuchet MS"/>
              <a:sym typeface="Trebuchet MS"/>
            </a:endParaRPr>
          </a:p>
          <a:p>
            <a:r>
              <a:rPr lang="en-US" sz="2200" b="1" dirty="0" smtClean="0">
                <a:latin typeface="Trebuchet MS"/>
                <a:ea typeface="Trebuchet MS"/>
                <a:cs typeface="Trebuchet MS"/>
                <a:sym typeface="Trebuchet MS"/>
              </a:rPr>
              <a:t>The Inevitability of Open Access</a:t>
            </a:r>
          </a:p>
          <a:p>
            <a:r>
              <a:rPr lang="en-US" sz="2200" dirty="0" smtClean="0">
                <a:latin typeface="Trebuchet MS"/>
                <a:ea typeface="Trebuchet MS"/>
                <a:cs typeface="Trebuchet MS"/>
                <a:sym typeface="Trebuchet MS"/>
              </a:rPr>
              <a:t>by David W. Lewis</a:t>
            </a:r>
          </a:p>
          <a:p>
            <a:pPr rtl="0">
              <a:lnSpc>
                <a:spcPct val="100000"/>
              </a:lnSpc>
              <a:buNone/>
            </a:pPr>
            <a:endParaRPr lang="en-US" sz="2200" dirty="0" smtClean="0">
              <a:latin typeface="Trebuchet MS"/>
              <a:ea typeface="Trebuchet MS"/>
              <a:cs typeface="Trebuchet MS"/>
              <a:sym typeface="Trebuchet MS"/>
            </a:endParaRPr>
          </a:p>
          <a:p>
            <a:r>
              <a:rPr lang="en-US" sz="2200" dirty="0" smtClean="0">
                <a:latin typeface="Trebuchet MS"/>
                <a:ea typeface="Trebuchet MS"/>
                <a:cs typeface="Trebuchet MS"/>
                <a:sym typeface="Trebuchet MS"/>
              </a:rPr>
              <a:t>“This article argues that Gold OA, where all of the articles of a journal are available at the time of publication, is a disruptive innovation as defined by business theorist Clayton Christensen. Using methods described by Christensen, we can predict the growth of Gold OA. This analysis suggests that Gold OA could account for 50 percent of the scholarly journal articles sometime between 2017 and 2021, and 90 percent of articles as soon as 2020 and more conservatively by 2025.”</a:t>
            </a:r>
          </a:p>
          <a:p>
            <a:endParaRPr lang="en-US" sz="1800" dirty="0" smtClean="0">
              <a:latin typeface="Trebuchet MS"/>
              <a:ea typeface="Trebuchet MS"/>
              <a:cs typeface="Trebuchet MS"/>
              <a:sym typeface="Trebuchet MS"/>
            </a:endParaRPr>
          </a:p>
          <a:p>
            <a:r>
              <a:rPr lang="en-US" sz="1800" dirty="0" smtClean="0">
                <a:latin typeface="Trebuchet MS"/>
                <a:ea typeface="Trebuchet MS"/>
                <a:cs typeface="Trebuchet MS"/>
                <a:sym typeface="Trebuchet MS"/>
              </a:rPr>
              <a:t>Lewis, D. W. (2012). The inevitability of open access. </a:t>
            </a:r>
            <a:r>
              <a:rPr lang="en-US" sz="1800" i="1" dirty="0" smtClean="0">
                <a:latin typeface="Trebuchet MS"/>
                <a:ea typeface="Trebuchet MS"/>
                <a:cs typeface="Trebuchet MS"/>
                <a:sym typeface="Trebuchet MS"/>
              </a:rPr>
              <a:t>College &amp; Research Libraries</a:t>
            </a:r>
            <a:r>
              <a:rPr lang="en-US" sz="1800" dirty="0" smtClean="0">
                <a:latin typeface="Trebuchet MS"/>
                <a:ea typeface="Trebuchet MS"/>
                <a:cs typeface="Trebuchet MS"/>
                <a:sym typeface="Trebuchet MS"/>
              </a:rPr>
              <a:t>, 73(5), 493-506. </a:t>
            </a:r>
            <a:r>
              <a:rPr lang="en-US" sz="1800" dirty="0" smtClean="0">
                <a:latin typeface="Trebuchet MS"/>
                <a:ea typeface="Trebuchet MS"/>
                <a:cs typeface="Trebuchet MS"/>
                <a:sym typeface="Trebuchet MS"/>
                <a:hlinkClick r:id="rId4"/>
              </a:rPr>
              <a:t>http://crl.acrl.org/content/73/5/493.full.pdf+html</a:t>
            </a:r>
            <a:r>
              <a:rPr lang="en-US" sz="1800" dirty="0" smtClean="0">
                <a:latin typeface="Trebuchet MS"/>
                <a:ea typeface="Trebuchet MS"/>
                <a:cs typeface="Trebuchet MS"/>
                <a:sym typeface="Trebuchet MS"/>
              </a:rPr>
              <a:t> </a:t>
            </a:r>
          </a:p>
          <a:p>
            <a:endParaRPr lang="en-US" sz="2200" dirty="0" smtClean="0">
              <a:latin typeface="Trebuchet MS"/>
              <a:ea typeface="Trebuchet MS"/>
              <a:cs typeface="Trebuchet MS"/>
              <a:sym typeface="Trebuchet MS"/>
            </a:endParaRPr>
          </a:p>
          <a:p>
            <a:pPr algn="ctr" rtl="0">
              <a:lnSpc>
                <a:spcPct val="100000"/>
              </a:lnSpc>
              <a:buNone/>
            </a:pPr>
            <a:endParaRPr lang="en-US" sz="2200" dirty="0" smtClean="0">
              <a:latin typeface="Trebuchet MS"/>
              <a:ea typeface="Trebuchet MS"/>
              <a:cs typeface="Trebuchet MS"/>
              <a:sym typeface="Trebuchet MS"/>
            </a:endParaRPr>
          </a:p>
          <a:p>
            <a:endParaRPr dirty="0"/>
          </a:p>
        </p:txBody>
      </p:sp>
    </p:spTree>
  </p:cSld>
  <p:clrMapOvr>
    <a:masterClrMapping/>
  </p:clrMapOvr>
  <p:transition spd="slow">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p:nvPr/>
        </p:nvSpPr>
        <p:spPr>
          <a:xfrm>
            <a:off x="0" y="0"/>
            <a:ext cx="9144000" cy="6858000"/>
          </a:xfrm>
          <a:prstGeom prst="rect">
            <a:avLst/>
          </a:prstGeom>
          <a:blipFill>
            <a:blip r:embed="rId3"/>
            <a:stretch>
              <a:fillRect/>
            </a:stretch>
          </a:blipFill>
        </p:spPr>
      </p:sp>
      <p:sp>
        <p:nvSpPr>
          <p:cNvPr id="260" name="Shape 260"/>
          <p:cNvSpPr txBox="1"/>
          <p:nvPr/>
        </p:nvSpPr>
        <p:spPr>
          <a:xfrm>
            <a:off x="342900" y="247322"/>
            <a:ext cx="8442512" cy="5818796"/>
          </a:xfrm>
          <a:prstGeom prst="rect">
            <a:avLst/>
          </a:prstGeom>
        </p:spPr>
        <p:txBody>
          <a:bodyPr lIns="38100" tIns="38100" rIns="38100" bIns="38100" anchor="t" anchorCtr="0">
            <a:noAutofit/>
          </a:bodyPr>
          <a:lstStyle/>
          <a:p>
            <a:pPr rtl="0">
              <a:lnSpc>
                <a:spcPct val="100000"/>
              </a:lnSpc>
              <a:buNone/>
            </a:pPr>
            <a:r>
              <a:rPr lang="en-US" sz="3600" b="1" dirty="0" smtClean="0">
                <a:latin typeface="Trebuchet MS"/>
                <a:ea typeface="Trebuchet MS"/>
                <a:cs typeface="Trebuchet MS"/>
                <a:sym typeface="Trebuchet MS"/>
              </a:rPr>
              <a:t>Whether Inevitable or Not…</a:t>
            </a:r>
            <a:endParaRPr lang="en-US" sz="3600" dirty="0" smtClean="0">
              <a:latin typeface="Trebuchet MS"/>
              <a:ea typeface="Trebuchet MS"/>
              <a:cs typeface="Trebuchet MS"/>
              <a:sym typeface="Trebuchet MS"/>
            </a:endParaRPr>
          </a:p>
          <a:p>
            <a:pPr algn="ctr"/>
            <a:endParaRPr lang="en-US" sz="2200" dirty="0" smtClean="0">
              <a:latin typeface="Trebuchet MS"/>
              <a:ea typeface="Trebuchet MS"/>
              <a:cs typeface="Trebuchet MS"/>
              <a:sym typeface="Trebuchet MS"/>
            </a:endParaRPr>
          </a:p>
          <a:p>
            <a:pPr algn="ctr"/>
            <a:r>
              <a:rPr lang="en-US" sz="2800" b="1" dirty="0" smtClean="0">
                <a:latin typeface="Trebuchet MS"/>
                <a:ea typeface="Trebuchet MS"/>
                <a:cs typeface="Trebuchet MS"/>
                <a:sym typeface="Trebuchet MS"/>
              </a:rPr>
              <a:t>OA is growing dramatically!</a:t>
            </a:r>
          </a:p>
          <a:p>
            <a:endParaRPr lang="en-US" sz="2200" b="1" dirty="0" smtClean="0">
              <a:latin typeface="Trebuchet MS"/>
              <a:ea typeface="Trebuchet MS"/>
              <a:cs typeface="Trebuchet MS"/>
              <a:sym typeface="Trebuchet MS"/>
            </a:endParaRPr>
          </a:p>
          <a:p>
            <a:r>
              <a:rPr lang="en-US" sz="2200" dirty="0" smtClean="0">
                <a:latin typeface="Trebuchet MS"/>
                <a:ea typeface="Trebuchet MS"/>
                <a:cs typeface="Trebuchet MS"/>
                <a:sym typeface="Trebuchet MS"/>
              </a:rPr>
              <a:t>Heather Morrison (U of Ottawa) tracks OA growth on her blog </a:t>
            </a:r>
          </a:p>
          <a:p>
            <a:r>
              <a:rPr lang="en-US" sz="2200" dirty="0" smtClean="0">
                <a:latin typeface="Trebuchet MS"/>
                <a:ea typeface="Trebuchet MS"/>
                <a:cs typeface="Trebuchet MS"/>
                <a:sym typeface="Trebuchet MS"/>
                <a:hlinkClick r:id="rId4"/>
              </a:rPr>
              <a:t>The Imaginary Journal of Poetic Economics</a:t>
            </a:r>
            <a:r>
              <a:rPr lang="en-US" sz="2200" dirty="0" smtClean="0">
                <a:latin typeface="Trebuchet MS"/>
                <a:ea typeface="Trebuchet MS"/>
                <a:cs typeface="Trebuchet MS"/>
                <a:sym typeface="Trebuchet MS"/>
              </a:rPr>
              <a:t>. </a:t>
            </a:r>
          </a:p>
          <a:p>
            <a:endParaRPr lang="en-US" sz="2200" dirty="0" smtClean="0">
              <a:latin typeface="Trebuchet MS"/>
              <a:ea typeface="Trebuchet MS"/>
              <a:cs typeface="Trebuchet MS"/>
              <a:sym typeface="Trebuchet MS"/>
            </a:endParaRPr>
          </a:p>
          <a:p>
            <a:r>
              <a:rPr lang="en-US" sz="2200" dirty="0" smtClean="0">
                <a:latin typeface="Trebuchet MS"/>
                <a:ea typeface="Trebuchet MS"/>
                <a:cs typeface="Trebuchet MS"/>
                <a:sym typeface="Trebuchet MS"/>
              </a:rPr>
              <a:t>Highlights from her </a:t>
            </a:r>
            <a:r>
              <a:rPr lang="en-US" sz="2200" dirty="0" smtClean="0">
                <a:latin typeface="Trebuchet MS"/>
                <a:ea typeface="Trebuchet MS"/>
                <a:cs typeface="Trebuchet MS"/>
                <a:sym typeface="Trebuchet MS"/>
                <a:hlinkClick r:id="rId5"/>
              </a:rPr>
              <a:t>December 2012 round-up</a:t>
            </a:r>
            <a:r>
              <a:rPr lang="en-US" sz="2200" dirty="0" smtClean="0">
                <a:latin typeface="Trebuchet MS"/>
                <a:ea typeface="Trebuchet MS"/>
                <a:cs typeface="Trebuchet MS"/>
                <a:sym typeface="Trebuchet MS"/>
              </a:rPr>
              <a:t> (with updates):</a:t>
            </a:r>
          </a:p>
          <a:p>
            <a:endParaRPr lang="en-US" sz="2200" dirty="0" smtClean="0">
              <a:latin typeface="Trebuchet MS"/>
              <a:ea typeface="Trebuchet MS"/>
              <a:cs typeface="Trebuchet MS"/>
              <a:sym typeface="Trebuchet MS"/>
            </a:endParaRPr>
          </a:p>
          <a:p>
            <a:pPr marL="568325" indent="-344488">
              <a:buFont typeface="Arial"/>
              <a:buChar char="•"/>
            </a:pPr>
            <a:r>
              <a:rPr lang="en-US" sz="2000" dirty="0" smtClean="0">
                <a:latin typeface="Trebuchet MS"/>
                <a:ea typeface="Trebuchet MS"/>
                <a:cs typeface="Trebuchet MS"/>
                <a:sym typeface="Trebuchet MS"/>
              </a:rPr>
              <a:t>The Directory of Open Access Journals included 8,461 journals, </a:t>
            </a:r>
            <a:br>
              <a:rPr lang="en-US" sz="2000" dirty="0" smtClean="0">
                <a:latin typeface="Trebuchet MS"/>
                <a:ea typeface="Trebuchet MS"/>
                <a:cs typeface="Trebuchet MS"/>
                <a:sym typeface="Trebuchet MS"/>
              </a:rPr>
            </a:br>
            <a:r>
              <a:rPr lang="en-US" sz="2000" dirty="0" smtClean="0">
                <a:latin typeface="Trebuchet MS"/>
                <a:ea typeface="Trebuchet MS"/>
                <a:cs typeface="Trebuchet MS"/>
                <a:sym typeface="Trebuchet MS"/>
              </a:rPr>
              <a:t>up by 1,133 since the end of 2011. </a:t>
            </a:r>
            <a:r>
              <a:rPr lang="en-US" sz="2000" b="1" dirty="0" smtClean="0">
                <a:latin typeface="Trebuchet MS"/>
                <a:ea typeface="Trebuchet MS"/>
                <a:cs typeface="Trebuchet MS"/>
                <a:sym typeface="Trebuchet MS"/>
              </a:rPr>
              <a:t>(Now over 9900!) </a:t>
            </a:r>
          </a:p>
          <a:p>
            <a:pPr marL="568325" indent="-344488">
              <a:buFont typeface="Arial"/>
              <a:buChar char="•"/>
            </a:pPr>
            <a:r>
              <a:rPr lang="en-US" sz="2000" dirty="0" smtClean="0">
                <a:latin typeface="Trebuchet MS"/>
                <a:ea typeface="Trebuchet MS"/>
                <a:cs typeface="Trebuchet MS"/>
                <a:sym typeface="Trebuchet MS"/>
              </a:rPr>
              <a:t>The Registry of Open Access Repositories listed 3,032 repositories, up by 449 since 2011. </a:t>
            </a:r>
            <a:r>
              <a:rPr lang="en-US" sz="2000" b="1" dirty="0" smtClean="0">
                <a:latin typeface="Trebuchet MS"/>
                <a:ea typeface="Trebuchet MS"/>
                <a:cs typeface="Trebuchet MS"/>
                <a:sym typeface="Trebuchet MS"/>
              </a:rPr>
              <a:t>(Now over 3500!)</a:t>
            </a:r>
          </a:p>
          <a:p>
            <a:pPr marL="568325" indent="-344488">
              <a:buFont typeface="Arial"/>
              <a:buChar char="•"/>
            </a:pPr>
            <a:r>
              <a:rPr lang="en-US" sz="2000" dirty="0" err="1" smtClean="0">
                <a:latin typeface="Trebuchet MS"/>
                <a:ea typeface="Trebuchet MS"/>
                <a:cs typeface="Trebuchet MS"/>
                <a:sym typeface="Trebuchet MS"/>
              </a:rPr>
              <a:t>PubMed</a:t>
            </a:r>
            <a:r>
              <a:rPr lang="en-US" sz="2000" dirty="0" smtClean="0">
                <a:latin typeface="Trebuchet MS"/>
                <a:ea typeface="Trebuchet MS"/>
                <a:cs typeface="Trebuchet MS"/>
                <a:sym typeface="Trebuchet MS"/>
              </a:rPr>
              <a:t> Central included a whopping 2.6 million OA articles, </a:t>
            </a:r>
            <a:br>
              <a:rPr lang="en-US" sz="2000" dirty="0" smtClean="0">
                <a:latin typeface="Trebuchet MS"/>
                <a:ea typeface="Trebuchet MS"/>
                <a:cs typeface="Trebuchet MS"/>
                <a:sym typeface="Trebuchet MS"/>
              </a:rPr>
            </a:br>
            <a:r>
              <a:rPr lang="en-US" sz="2000" dirty="0" smtClean="0">
                <a:latin typeface="Trebuchet MS"/>
                <a:ea typeface="Trebuchet MS"/>
                <a:cs typeface="Trebuchet MS"/>
                <a:sym typeface="Trebuchet MS"/>
              </a:rPr>
              <a:t>up by 300,000 since 2011. </a:t>
            </a:r>
            <a:r>
              <a:rPr lang="en-US" sz="2000" b="1" dirty="0" smtClean="0">
                <a:latin typeface="Trebuchet MS"/>
                <a:ea typeface="Trebuchet MS"/>
                <a:cs typeface="Trebuchet MS"/>
                <a:sym typeface="Trebuchet MS"/>
              </a:rPr>
              <a:t>(Now over 2.8 million!)</a:t>
            </a:r>
          </a:p>
          <a:p>
            <a:endParaRPr dirty="0"/>
          </a:p>
        </p:txBody>
      </p:sp>
    </p:spTree>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787" t="14749" r="22606" b="45818"/>
          <a:stretch/>
        </p:blipFill>
        <p:spPr bwMode="auto">
          <a:xfrm>
            <a:off x="2279495" y="1261019"/>
            <a:ext cx="4585010" cy="384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1799" t="24695" r="73933" b="68826"/>
          <a:stretch/>
        </p:blipFill>
        <p:spPr bwMode="auto">
          <a:xfrm>
            <a:off x="3702205" y="515742"/>
            <a:ext cx="1739590" cy="63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79434" y="5340215"/>
            <a:ext cx="8399741" cy="523220"/>
          </a:xfrm>
          <a:prstGeom prst="rect">
            <a:avLst/>
          </a:prstGeom>
          <a:noFill/>
        </p:spPr>
        <p:txBody>
          <a:bodyPr wrap="square" rtlCol="0" anchor="t">
            <a:spAutoFit/>
          </a:bodyPr>
          <a:lstStyle/>
          <a:p>
            <a:r>
              <a:rPr lang="en-US" dirty="0" smtClean="0">
                <a:latin typeface="Trebuchet MS"/>
                <a:cs typeface="Trebuchet MS"/>
              </a:rPr>
              <a:t>Source: Van </a:t>
            </a:r>
            <a:r>
              <a:rPr lang="en-US" dirty="0" err="1" smtClean="0">
                <a:latin typeface="Trebuchet MS"/>
                <a:cs typeface="Trebuchet MS"/>
              </a:rPr>
              <a:t>Noorden</a:t>
            </a:r>
            <a:r>
              <a:rPr lang="en-US" dirty="0" smtClean="0">
                <a:latin typeface="Trebuchet MS"/>
                <a:cs typeface="Trebuchet MS"/>
              </a:rPr>
              <a:t>, R. (2013, August 20). “Half of 2011 papers now free to read." </a:t>
            </a:r>
            <a:r>
              <a:rPr lang="en-US" i="1" dirty="0" smtClean="0">
                <a:latin typeface="Trebuchet MS"/>
                <a:cs typeface="Trebuchet MS"/>
              </a:rPr>
              <a:t>Nature</a:t>
            </a:r>
            <a:r>
              <a:rPr lang="en-US" dirty="0" smtClean="0">
                <a:latin typeface="Trebuchet MS"/>
                <a:cs typeface="Trebuchet MS"/>
              </a:rPr>
              <a:t>. </a:t>
            </a:r>
            <a:r>
              <a:rPr lang="en-US" dirty="0">
                <a:latin typeface="Trebuchet MS"/>
                <a:cs typeface="Trebuchet MS"/>
                <a:hlinkClick r:id="rId6"/>
              </a:rPr>
              <a:t>http://</a:t>
            </a:r>
            <a:r>
              <a:rPr lang="en-US" dirty="0" smtClean="0">
                <a:latin typeface="Trebuchet MS"/>
                <a:cs typeface="Trebuchet MS"/>
                <a:hlinkClick r:id="rId6"/>
              </a:rPr>
              <a:t>www.nature.com/news/half-of-2011-papers-now-free-to-read-1.13577</a:t>
            </a:r>
            <a:r>
              <a:rPr lang="en-US" dirty="0" smtClean="0">
                <a:latin typeface="Trebuchet MS"/>
                <a:cs typeface="Trebuchet MS"/>
              </a:rPr>
              <a:t> </a:t>
            </a:r>
          </a:p>
        </p:txBody>
      </p:sp>
    </p:spTree>
    <p:extLst>
      <p:ext uri="{BB962C8B-B14F-4D97-AF65-F5344CB8AC3E}">
        <p14:creationId xmlns:p14="http://schemas.microsoft.com/office/powerpoint/2010/main" val="3296934538"/>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sp>
        <p:nvSpPr>
          <p:cNvPr id="47" name="Shape 47"/>
          <p:cNvSpPr txBox="1"/>
          <p:nvPr/>
        </p:nvSpPr>
        <p:spPr>
          <a:xfrm>
            <a:off x="346597" y="247299"/>
            <a:ext cx="8450806" cy="6005563"/>
          </a:xfrm>
          <a:prstGeom prst="rect">
            <a:avLst/>
          </a:prstGeom>
        </p:spPr>
        <p:txBody>
          <a:bodyPr lIns="38100" tIns="38100" rIns="38100" bIns="38100" anchor="t" anchorCtr="0">
            <a:noAutofit/>
          </a:bodyPr>
          <a:lstStyle/>
          <a:p>
            <a:pPr marR="0" algn="l"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Sound Familiar?</a:t>
            </a:r>
          </a:p>
          <a:p>
            <a:pPr marR="0" algn="l" rtl="0">
              <a:lnSpc>
                <a:spcPct val="100000"/>
              </a:lnSpc>
              <a:spcBef>
                <a:spcPts val="0"/>
              </a:spcBef>
              <a:spcAft>
                <a:spcPts val="0"/>
              </a:spcAft>
              <a:buNone/>
            </a:pPr>
            <a:endParaRPr lang="en-US" sz="3600" b="1" dirty="0" smtClean="0">
              <a:latin typeface="Trebuchet MS"/>
              <a:ea typeface="Trebuchet MS"/>
              <a:cs typeface="Trebuchet MS"/>
              <a:sym typeface="Trebuchet MS"/>
            </a:endParaRPr>
          </a:p>
          <a:p>
            <a:pPr marR="0" algn="l" rtl="0">
              <a:lnSpc>
                <a:spcPct val="100000"/>
              </a:lnSpc>
              <a:spcBef>
                <a:spcPts val="0"/>
              </a:spcBef>
              <a:spcAft>
                <a:spcPts val="0"/>
              </a:spcAft>
              <a:buNone/>
            </a:pPr>
            <a:endParaRPr lang="en-US" sz="3600" b="1" dirty="0" smtClean="0">
              <a:latin typeface="Trebuchet MS"/>
              <a:ea typeface="Trebuchet MS"/>
              <a:cs typeface="Trebuchet MS"/>
              <a:sym typeface="Trebuchet MS"/>
            </a:endParaRPr>
          </a:p>
          <a:p>
            <a:pPr marR="0" algn="ctr" rtl="0">
              <a:lnSpc>
                <a:spcPct val="100000"/>
              </a:lnSpc>
              <a:spcBef>
                <a:spcPts val="0"/>
              </a:spcBef>
              <a:spcAft>
                <a:spcPts val="0"/>
              </a:spcAft>
              <a:buNone/>
            </a:pPr>
            <a:r>
              <a:rPr lang="en-US" sz="3600" b="1" dirty="0" smtClean="0">
                <a:solidFill>
                  <a:srgbClr val="000000"/>
                </a:solidFill>
                <a:latin typeface="Trebuchet MS"/>
                <a:ea typeface="Trebuchet MS"/>
                <a:cs typeface="Trebuchet MS"/>
                <a:sym typeface="Trebuchet MS"/>
              </a:rPr>
              <a:t>Scientist Meets Publisher</a:t>
            </a:r>
          </a:p>
          <a:p>
            <a:pPr algn="ctr"/>
            <a:r>
              <a:rPr lang="en-US" sz="3600" b="1" dirty="0" smtClean="0">
                <a:latin typeface="Trebuchet MS"/>
                <a:ea typeface="Trebuchet MS"/>
                <a:cs typeface="Trebuchet MS"/>
                <a:sym typeface="Trebuchet MS"/>
                <a:hlinkClick r:id="rId4"/>
              </a:rPr>
              <a:t>http://youtu.be/GMIY_4t-DR0</a:t>
            </a:r>
            <a:r>
              <a:rPr lang="en-US" sz="3600" b="1" dirty="0" smtClean="0">
                <a:latin typeface="Trebuchet MS"/>
                <a:ea typeface="Trebuchet MS"/>
                <a:cs typeface="Trebuchet MS"/>
                <a:sym typeface="Trebuchet MS"/>
              </a:rPr>
              <a:t> </a:t>
            </a:r>
          </a:p>
          <a:p>
            <a:pPr marR="0" algn="ctr" rtl="0">
              <a:lnSpc>
                <a:spcPct val="100000"/>
              </a:lnSpc>
              <a:spcBef>
                <a:spcPts val="0"/>
              </a:spcBef>
              <a:spcAft>
                <a:spcPts val="0"/>
              </a:spcAft>
              <a:buNone/>
            </a:pPr>
            <a:endParaRPr lang="en-US" sz="2200" dirty="0" smtClean="0">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sp>
        <p:nvSpPr>
          <p:cNvPr id="47" name="Shape 47"/>
          <p:cNvSpPr txBox="1"/>
          <p:nvPr/>
        </p:nvSpPr>
        <p:spPr>
          <a:xfrm>
            <a:off x="346597" y="1148475"/>
            <a:ext cx="8450806" cy="3958896"/>
          </a:xfrm>
          <a:prstGeom prst="rect">
            <a:avLst/>
          </a:prstGeom>
        </p:spPr>
        <p:txBody>
          <a:bodyPr lIns="38100" tIns="38100" rIns="38100" bIns="38100" anchor="t" anchorCtr="0">
            <a:noAutofit/>
          </a:bodyPr>
          <a:lstStyle/>
          <a:p>
            <a:pPr algn="ctr"/>
            <a:r>
              <a:rPr lang="en-US" sz="3600" b="1" dirty="0">
                <a:latin typeface="Trebuchet MS"/>
                <a:ea typeface="Trebuchet MS"/>
                <a:cs typeface="Trebuchet MS"/>
                <a:sym typeface="Trebuchet MS"/>
              </a:rPr>
              <a:t> Which side are you on</a:t>
            </a:r>
            <a:r>
              <a:rPr lang="en-US" sz="3600" b="1" dirty="0" smtClean="0">
                <a:latin typeface="Trebuchet MS"/>
                <a:ea typeface="Trebuchet MS"/>
                <a:cs typeface="Trebuchet MS"/>
                <a:sym typeface="Trebuchet MS"/>
              </a:rPr>
              <a:t>?</a:t>
            </a:r>
            <a:endParaRPr lang="en-US" sz="3600" b="1" dirty="0">
              <a:latin typeface="Trebuchet MS"/>
              <a:ea typeface="Trebuchet MS"/>
              <a:cs typeface="Trebuchet MS"/>
              <a:sym typeface="Trebuchet MS"/>
            </a:endParaRPr>
          </a:p>
          <a:p>
            <a:pPr algn="ctr"/>
            <a:endParaRPr lang="en-US" sz="2200" dirty="0" smtClean="0">
              <a:latin typeface="Trebuchet MS"/>
              <a:ea typeface="Trebuchet MS"/>
              <a:cs typeface="Trebuchet MS"/>
              <a:sym typeface="Trebuchet MS"/>
            </a:endParaRPr>
          </a:p>
          <a:p>
            <a:pPr algn="ctr"/>
            <a:r>
              <a:rPr lang="en-US" sz="2200" dirty="0" smtClean="0">
                <a:latin typeface="Trebuchet MS"/>
                <a:ea typeface="Trebuchet MS"/>
                <a:cs typeface="Trebuchet MS"/>
                <a:sym typeface="Trebuchet MS"/>
              </a:rPr>
              <a:t>Are </a:t>
            </a:r>
            <a:r>
              <a:rPr lang="en-US" sz="2200" dirty="0">
                <a:latin typeface="Trebuchet MS"/>
                <a:ea typeface="Trebuchet MS"/>
                <a:cs typeface="Trebuchet MS"/>
                <a:sym typeface="Trebuchet MS"/>
              </a:rPr>
              <a:t>the articles you read among </a:t>
            </a:r>
            <a:r>
              <a:rPr lang="en-US" sz="2200" dirty="0" smtClean="0">
                <a:latin typeface="Trebuchet MS"/>
                <a:ea typeface="Trebuchet MS"/>
                <a:cs typeface="Trebuchet MS"/>
                <a:sym typeface="Trebuchet MS"/>
              </a:rPr>
              <a:t>the half?  </a:t>
            </a:r>
          </a:p>
          <a:p>
            <a:pPr algn="ctr"/>
            <a:r>
              <a:rPr lang="en-US" sz="2200" dirty="0" smtClean="0">
                <a:latin typeface="Trebuchet MS"/>
                <a:ea typeface="Trebuchet MS"/>
                <a:cs typeface="Trebuchet MS"/>
                <a:sym typeface="Trebuchet MS"/>
              </a:rPr>
              <a:t>What </a:t>
            </a:r>
            <a:r>
              <a:rPr lang="en-US" sz="2200" dirty="0">
                <a:latin typeface="Trebuchet MS"/>
                <a:ea typeface="Trebuchet MS"/>
                <a:cs typeface="Trebuchet MS"/>
                <a:sym typeface="Trebuchet MS"/>
              </a:rPr>
              <a:t>about the articles you </a:t>
            </a:r>
            <a:r>
              <a:rPr lang="en-US" sz="2200" dirty="0" smtClean="0">
                <a:latin typeface="Trebuchet MS"/>
                <a:ea typeface="Trebuchet MS"/>
                <a:cs typeface="Trebuchet MS"/>
                <a:sym typeface="Trebuchet MS"/>
              </a:rPr>
              <a:t>write?</a:t>
            </a:r>
          </a:p>
          <a:p>
            <a:pPr algn="ctr"/>
            <a:endParaRPr lang="en-US" sz="2200" dirty="0" smtClean="0">
              <a:latin typeface="Trebuchet MS"/>
              <a:ea typeface="Trebuchet MS"/>
              <a:cs typeface="Trebuchet MS"/>
              <a:sym typeface="Trebuchet MS"/>
            </a:endParaRPr>
          </a:p>
          <a:p>
            <a:pPr algn="ctr"/>
            <a:r>
              <a:rPr lang="en-US" sz="2200" dirty="0" smtClean="0">
                <a:latin typeface="Trebuchet MS"/>
                <a:ea typeface="Trebuchet MS"/>
                <a:cs typeface="Trebuchet MS"/>
                <a:sym typeface="Trebuchet MS"/>
              </a:rPr>
              <a:t>Are </a:t>
            </a:r>
            <a:r>
              <a:rPr lang="en-US" sz="2200" dirty="0">
                <a:latin typeface="Trebuchet MS"/>
                <a:ea typeface="Trebuchet MS"/>
                <a:cs typeface="Trebuchet MS"/>
                <a:sym typeface="Trebuchet MS"/>
              </a:rPr>
              <a:t>the journals to which you submit open-access </a:t>
            </a:r>
            <a:r>
              <a:rPr lang="en-US" sz="2200" dirty="0" smtClean="0">
                <a:latin typeface="Trebuchet MS"/>
                <a:ea typeface="Trebuchet MS"/>
                <a:cs typeface="Trebuchet MS"/>
                <a:sym typeface="Trebuchet MS"/>
              </a:rPr>
              <a:t>friendly?</a:t>
            </a:r>
          </a:p>
          <a:p>
            <a:pPr algn="ctr"/>
            <a:r>
              <a:rPr lang="en-US" sz="2200" dirty="0" smtClean="0">
                <a:latin typeface="Trebuchet MS"/>
                <a:ea typeface="Trebuchet MS"/>
                <a:cs typeface="Trebuchet MS"/>
                <a:sym typeface="Trebuchet MS"/>
              </a:rPr>
              <a:t>What </a:t>
            </a:r>
            <a:r>
              <a:rPr lang="en-US" sz="2200" dirty="0">
                <a:latin typeface="Trebuchet MS"/>
                <a:ea typeface="Trebuchet MS"/>
                <a:cs typeface="Trebuchet MS"/>
                <a:sym typeface="Trebuchet MS"/>
              </a:rPr>
              <a:t>about the journals for which you peer </a:t>
            </a:r>
            <a:r>
              <a:rPr lang="en-US" sz="2200" dirty="0" smtClean="0">
                <a:latin typeface="Trebuchet MS"/>
                <a:ea typeface="Trebuchet MS"/>
                <a:cs typeface="Trebuchet MS"/>
                <a:sym typeface="Trebuchet MS"/>
              </a:rPr>
              <a:t>review?</a:t>
            </a:r>
          </a:p>
          <a:p>
            <a:pPr algn="ctr"/>
            <a:endParaRPr lang="en-US" sz="2200" dirty="0" smtClean="0">
              <a:latin typeface="Trebuchet MS"/>
              <a:ea typeface="Trebuchet MS"/>
              <a:cs typeface="Trebuchet MS"/>
              <a:sym typeface="Trebuchet MS"/>
            </a:endParaRPr>
          </a:p>
          <a:p>
            <a:pPr algn="ctr"/>
            <a:r>
              <a:rPr lang="en-US" sz="2200" dirty="0" smtClean="0">
                <a:latin typeface="Trebuchet MS"/>
                <a:ea typeface="Trebuchet MS"/>
                <a:cs typeface="Trebuchet MS"/>
                <a:sym typeface="Trebuchet MS"/>
              </a:rPr>
              <a:t>Are </a:t>
            </a:r>
            <a:r>
              <a:rPr lang="en-US" sz="2200" dirty="0">
                <a:latin typeface="Trebuchet MS"/>
                <a:ea typeface="Trebuchet MS"/>
                <a:cs typeface="Trebuchet MS"/>
                <a:sym typeface="Trebuchet MS"/>
              </a:rPr>
              <a:t>there any reasons why the public should not have access to the results of taxpayer-funded research</a:t>
            </a:r>
            <a:r>
              <a:rPr lang="en-US" sz="2200" dirty="0" smtClean="0">
                <a:latin typeface="Trebuchet MS"/>
                <a:ea typeface="Trebuchet MS"/>
                <a:cs typeface="Trebuchet MS"/>
                <a:sym typeface="Trebuchet MS"/>
              </a:rPr>
              <a:t>?</a:t>
            </a:r>
          </a:p>
          <a:p>
            <a:pPr algn="ctr"/>
            <a:endParaRPr lang="en-US" sz="2200" b="1" dirty="0">
              <a:solidFill>
                <a:srgbClr val="000000"/>
              </a:solidFill>
              <a:latin typeface="Trebuchet MS"/>
              <a:ea typeface="Trebuchet MS"/>
              <a:cs typeface="Trebuchet MS"/>
              <a:sym typeface="Trebuchet MS"/>
            </a:endParaRPr>
          </a:p>
        </p:txBody>
      </p:sp>
    </p:spTree>
    <p:extLst>
      <p:ext uri="{BB962C8B-B14F-4D97-AF65-F5344CB8AC3E}">
        <p14:creationId xmlns:p14="http://schemas.microsoft.com/office/powerpoint/2010/main" val="3300615555"/>
      </p:ext>
    </p:extLst>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p:nvPr/>
        </p:nvSpPr>
        <p:spPr>
          <a:xfrm>
            <a:off x="0" y="0"/>
            <a:ext cx="9144000" cy="6858000"/>
          </a:xfrm>
          <a:prstGeom prst="rect">
            <a:avLst/>
          </a:prstGeom>
          <a:blipFill>
            <a:blip r:embed="rId3"/>
            <a:stretch>
              <a:fillRect/>
            </a:stretch>
          </a:blipFill>
        </p:spPr>
      </p:sp>
      <p:sp>
        <p:nvSpPr>
          <p:cNvPr id="260" name="Shape 260"/>
          <p:cNvSpPr txBox="1"/>
          <p:nvPr/>
        </p:nvSpPr>
        <p:spPr>
          <a:xfrm>
            <a:off x="342900" y="247322"/>
            <a:ext cx="8442512" cy="5818796"/>
          </a:xfrm>
          <a:prstGeom prst="rect">
            <a:avLst/>
          </a:prstGeom>
        </p:spPr>
        <p:txBody>
          <a:bodyPr lIns="38100" tIns="38100" rIns="38100" bIns="38100" anchor="t" anchorCtr="0">
            <a:noAutofit/>
          </a:bodyPr>
          <a:lstStyle/>
          <a:p>
            <a:endParaRPr lang="en-US" sz="2200" b="1" dirty="0" smtClean="0">
              <a:latin typeface="Trebuchet MS"/>
              <a:ea typeface="Trebuchet MS"/>
              <a:cs typeface="Trebuchet MS"/>
              <a:sym typeface="Trebuchet MS"/>
            </a:endParaRPr>
          </a:p>
          <a:p>
            <a:pPr algn="ctr"/>
            <a:endParaRPr lang="en-US" sz="2200" b="1" dirty="0" smtClean="0">
              <a:latin typeface="Trebuchet MS"/>
              <a:ea typeface="Trebuchet MS"/>
              <a:cs typeface="Trebuchet MS"/>
              <a:sym typeface="Trebuchet MS"/>
            </a:endParaRPr>
          </a:p>
          <a:p>
            <a:pPr algn="ctr"/>
            <a:endParaRPr lang="en-US" sz="2200" b="1" dirty="0" smtClean="0">
              <a:latin typeface="Trebuchet MS"/>
              <a:ea typeface="Trebuchet MS"/>
              <a:cs typeface="Trebuchet MS"/>
              <a:sym typeface="Trebuchet MS"/>
            </a:endParaRPr>
          </a:p>
          <a:p>
            <a:pPr algn="ctr"/>
            <a:endParaRPr lang="en-US" sz="2200" b="1" dirty="0">
              <a:latin typeface="Trebuchet MS"/>
              <a:ea typeface="Trebuchet MS"/>
              <a:cs typeface="Trebuchet MS"/>
              <a:sym typeface="Trebuchet MS"/>
            </a:endParaRPr>
          </a:p>
          <a:p>
            <a:pPr algn="ctr"/>
            <a:endParaRPr lang="en-US" sz="2200" b="1" dirty="0" smtClean="0">
              <a:latin typeface="Trebuchet MS"/>
              <a:ea typeface="Trebuchet MS"/>
              <a:cs typeface="Trebuchet MS"/>
              <a:sym typeface="Trebuchet MS"/>
            </a:endParaRPr>
          </a:p>
          <a:p>
            <a:pPr algn="ctr"/>
            <a:r>
              <a:rPr lang="en-US" sz="3200" b="1" dirty="0" smtClean="0">
                <a:latin typeface="Trebuchet MS"/>
                <a:ea typeface="Trebuchet MS"/>
                <a:cs typeface="Trebuchet MS"/>
                <a:sym typeface="Trebuchet MS"/>
              </a:rPr>
              <a:t>Coming Soon!</a:t>
            </a:r>
          </a:p>
          <a:p>
            <a:pPr algn="ctr"/>
            <a:endParaRPr lang="en-US" sz="2400" b="1" dirty="0" smtClean="0">
              <a:latin typeface="Trebuchet MS"/>
              <a:ea typeface="Trebuchet MS"/>
              <a:cs typeface="Trebuchet MS"/>
              <a:sym typeface="Trebuchet MS"/>
            </a:endParaRPr>
          </a:p>
          <a:p>
            <a:pPr algn="ctr"/>
            <a:r>
              <a:rPr lang="en-US" sz="2400" b="1" dirty="0" smtClean="0">
                <a:latin typeface="Trebuchet MS"/>
                <a:ea typeface="Trebuchet MS"/>
                <a:cs typeface="Trebuchet MS"/>
                <a:sym typeface="Trebuchet MS"/>
              </a:rPr>
              <a:t>To </a:t>
            </a:r>
            <a:r>
              <a:rPr lang="en-US" sz="2400" b="1" dirty="0">
                <a:latin typeface="Trebuchet MS"/>
                <a:ea typeface="Trebuchet MS"/>
                <a:cs typeface="Trebuchet MS"/>
                <a:sym typeface="Trebuchet MS"/>
              </a:rPr>
              <a:t>Catch a Predator: </a:t>
            </a:r>
            <a:endParaRPr lang="en-US" sz="2400" b="1" dirty="0" smtClean="0">
              <a:latin typeface="Trebuchet MS"/>
              <a:ea typeface="Trebuchet MS"/>
              <a:cs typeface="Trebuchet MS"/>
              <a:sym typeface="Trebuchet MS"/>
            </a:endParaRPr>
          </a:p>
          <a:p>
            <a:pPr algn="ctr"/>
            <a:r>
              <a:rPr lang="en-US" sz="2400" b="1" dirty="0" smtClean="0">
                <a:latin typeface="Trebuchet MS"/>
                <a:ea typeface="Trebuchet MS"/>
                <a:cs typeface="Trebuchet MS"/>
                <a:sym typeface="Trebuchet MS"/>
              </a:rPr>
              <a:t>How </a:t>
            </a:r>
            <a:r>
              <a:rPr lang="en-US" sz="2400" b="1" dirty="0">
                <a:latin typeface="Trebuchet MS"/>
                <a:ea typeface="Trebuchet MS"/>
                <a:cs typeface="Trebuchet MS"/>
                <a:sym typeface="Trebuchet MS"/>
              </a:rPr>
              <a:t>to Recognize </a:t>
            </a:r>
            <a:r>
              <a:rPr lang="en-US" sz="2400" b="1" dirty="0" smtClean="0">
                <a:latin typeface="Trebuchet MS"/>
                <a:ea typeface="Trebuchet MS"/>
                <a:cs typeface="Trebuchet MS"/>
                <a:sym typeface="Trebuchet MS"/>
              </a:rPr>
              <a:t>“Predatory” </a:t>
            </a:r>
            <a:r>
              <a:rPr lang="en-US" sz="2400" b="1" dirty="0">
                <a:latin typeface="Trebuchet MS"/>
                <a:ea typeface="Trebuchet MS"/>
                <a:cs typeface="Trebuchet MS"/>
                <a:sym typeface="Trebuchet MS"/>
              </a:rPr>
              <a:t>Journals and Conferences</a:t>
            </a:r>
            <a:endParaRPr lang="en-US" sz="2400" b="1" dirty="0" smtClean="0">
              <a:latin typeface="Trebuchet MS"/>
              <a:ea typeface="Trebuchet MS"/>
              <a:cs typeface="Trebuchet MS"/>
              <a:sym typeface="Trebuchet MS"/>
            </a:endParaRPr>
          </a:p>
          <a:p>
            <a:pPr algn="ctr"/>
            <a:r>
              <a:rPr lang="en-US" sz="2400" dirty="0" smtClean="0">
                <a:latin typeface="Trebuchet MS"/>
                <a:ea typeface="Trebuchet MS"/>
                <a:cs typeface="Trebuchet MS"/>
                <a:sym typeface="Trebuchet MS"/>
              </a:rPr>
              <a:t>November 15, 2013 – 10am-noon</a:t>
            </a:r>
          </a:p>
          <a:p>
            <a:pPr algn="ctr"/>
            <a:endParaRPr lang="en-US" sz="2200" b="1" dirty="0" smtClean="0">
              <a:latin typeface="Trebuchet MS"/>
              <a:ea typeface="Trebuchet MS"/>
              <a:cs typeface="Trebuchet MS"/>
              <a:sym typeface="Trebuchet MS"/>
            </a:endParaRPr>
          </a:p>
          <a:p>
            <a:pPr algn="ctr"/>
            <a:r>
              <a:rPr lang="en-US" sz="2200" b="1" dirty="0" smtClean="0">
                <a:latin typeface="Trebuchet MS"/>
                <a:ea typeface="Trebuchet MS"/>
                <a:cs typeface="Trebuchet MS"/>
                <a:sym typeface="Trebuchet MS"/>
              </a:rPr>
              <a:t>Spring 2014 Events</a:t>
            </a:r>
          </a:p>
          <a:p>
            <a:pPr algn="ctr"/>
            <a:r>
              <a:rPr lang="en-US" sz="2200" dirty="0" smtClean="0">
                <a:latin typeface="Trebuchet MS"/>
                <a:ea typeface="Trebuchet MS"/>
                <a:cs typeface="Trebuchet MS"/>
                <a:sym typeface="Trebuchet MS"/>
              </a:rPr>
              <a:t>Open Educational Resources</a:t>
            </a:r>
          </a:p>
          <a:p>
            <a:pPr algn="ctr"/>
            <a:r>
              <a:rPr lang="en-US" sz="2200" dirty="0" smtClean="0">
                <a:latin typeface="Trebuchet MS"/>
                <a:ea typeface="Trebuchet MS"/>
                <a:cs typeface="Trebuchet MS"/>
                <a:sym typeface="Trebuchet MS"/>
              </a:rPr>
              <a:t>Dissertations &amp; Open Access</a:t>
            </a:r>
          </a:p>
          <a:p>
            <a:endParaRP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2224" y="247322"/>
            <a:ext cx="3533188" cy="1766594"/>
          </a:xfrm>
          <a:prstGeom prst="rect">
            <a:avLst/>
          </a:prstGeom>
        </p:spPr>
      </p:pic>
    </p:spTree>
    <p:extLst>
      <p:ext uri="{BB962C8B-B14F-4D97-AF65-F5344CB8AC3E}">
        <p14:creationId xmlns:p14="http://schemas.microsoft.com/office/powerpoint/2010/main" val="2899577850"/>
      </p:ext>
    </p:extLst>
  </p:cSld>
  <p:clrMapOvr>
    <a:masterClrMapping/>
  </p:clrMapOvr>
  <p:transition spd="slow">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p:nvPr/>
        </p:nvSpPr>
        <p:spPr>
          <a:xfrm>
            <a:off x="0" y="0"/>
            <a:ext cx="9144000" cy="6858000"/>
          </a:xfrm>
          <a:prstGeom prst="rect">
            <a:avLst/>
          </a:prstGeom>
          <a:blipFill>
            <a:blip r:embed="rId3"/>
            <a:stretch>
              <a:fillRect/>
            </a:stretch>
          </a:blipFill>
        </p:spPr>
      </p:sp>
      <p:sp>
        <p:nvSpPr>
          <p:cNvPr id="282" name="Shape 282"/>
          <p:cNvSpPr txBox="1"/>
          <p:nvPr/>
        </p:nvSpPr>
        <p:spPr>
          <a:xfrm>
            <a:off x="365760" y="274318"/>
            <a:ext cx="8458200" cy="5697089"/>
          </a:xfrm>
          <a:prstGeom prst="rect">
            <a:avLst/>
          </a:prstGeom>
        </p:spPr>
        <p:txBody>
          <a:bodyPr lIns="38100" tIns="38100" rIns="38100" bIns="38100" anchor="t" anchorCtr="0">
            <a:noAutofit/>
          </a:bodyPr>
          <a:lstStyle/>
          <a:p>
            <a:pPr marL="0" marR="0" lvl="0" indent="0" algn="l" rtl="0">
              <a:lnSpc>
                <a:spcPct val="100000"/>
              </a:lnSpc>
              <a:spcBef>
                <a:spcPts val="0"/>
              </a:spcBef>
              <a:spcAft>
                <a:spcPts val="0"/>
              </a:spcAft>
              <a:buNone/>
            </a:pPr>
            <a:r>
              <a:rPr lang="en" sz="3600" b="1" dirty="0" smtClean="0">
                <a:solidFill>
                  <a:srgbClr val="000000"/>
                </a:solidFill>
                <a:latin typeface="Trebuchet MS"/>
                <a:ea typeface="Trebuchet MS"/>
                <a:cs typeface="Trebuchet MS"/>
                <a:sym typeface="Trebuchet MS"/>
              </a:rPr>
              <a:t>Credits</a:t>
            </a:r>
            <a:endParaRPr sz="3600" dirty="0" smtClean="0"/>
          </a:p>
          <a:p>
            <a:pPr lvl="0" algn="ctr"/>
            <a:endParaRPr lang="en-US" sz="1800" dirty="0" smtClean="0"/>
          </a:p>
          <a:p>
            <a:pPr algn="ctr"/>
            <a:r>
              <a:rPr lang="en-US" sz="1800" b="1" dirty="0" smtClean="0">
                <a:latin typeface="Trebuchet MS"/>
                <a:ea typeface="Trebuchet MS"/>
                <a:cs typeface="Trebuchet MS"/>
                <a:sym typeface="Trebuchet MS"/>
              </a:rPr>
              <a:t>This slideshow is licensed under a</a:t>
            </a:r>
          </a:p>
          <a:p>
            <a:pPr algn="ctr"/>
            <a:r>
              <a:rPr lang="en-US" sz="1800" b="1" dirty="0" smtClean="0">
                <a:latin typeface="Trebuchet MS"/>
                <a:ea typeface="Trebuchet MS"/>
                <a:cs typeface="Trebuchet MS"/>
                <a:sym typeface="Trebuchet MS"/>
                <a:hlinkClick r:id="rId4"/>
              </a:rPr>
              <a:t>Creative Commons Attribution 3.0 Unported License</a:t>
            </a:r>
            <a:r>
              <a:rPr lang="en-US" sz="1800" b="1" dirty="0" smtClean="0">
                <a:latin typeface="Trebuchet MS"/>
                <a:ea typeface="Trebuchet MS"/>
                <a:cs typeface="Trebuchet MS"/>
                <a:sym typeface="Trebuchet MS"/>
              </a:rPr>
              <a:t>. </a:t>
            </a:r>
          </a:p>
          <a:p>
            <a:pPr algn="ctr"/>
            <a:r>
              <a:rPr lang="en-US" sz="1800" b="1" dirty="0" smtClean="0">
                <a:latin typeface="Trebuchet MS"/>
                <a:ea typeface="Trebuchet MS"/>
                <a:cs typeface="Trebuchet MS"/>
                <a:sym typeface="Trebuchet MS"/>
              </a:rPr>
              <a:t>Specific graphics may have different licenses:</a:t>
            </a:r>
            <a:endParaRPr lang="en-US" sz="2800" b="1" dirty="0" smtClean="0"/>
          </a:p>
          <a:p>
            <a:pPr lvl="0" algn="ctr"/>
            <a:endParaRPr lang="en-US" sz="1600" dirty="0" smtClean="0">
              <a:latin typeface="Trebuchet MS"/>
              <a:ea typeface="Trebuchet MS"/>
              <a:cs typeface="Trebuchet MS"/>
              <a:sym typeface="Trebuchet MS"/>
            </a:endParaRPr>
          </a:p>
          <a:p>
            <a:pPr lvl="0" algn="ctr"/>
            <a:r>
              <a:rPr lang="en-US" sz="1600" dirty="0" smtClean="0">
                <a:latin typeface="Trebuchet MS"/>
                <a:ea typeface="Trebuchet MS"/>
                <a:cs typeface="Trebuchet MS"/>
                <a:sym typeface="Trebuchet MS"/>
              </a:rPr>
              <a:t>Philosophical Transactions image from</a:t>
            </a:r>
          </a:p>
          <a:p>
            <a:pPr lvl="0" algn="ctr"/>
            <a:r>
              <a:rPr lang="en-US" sz="1600" dirty="0" smtClean="0">
                <a:latin typeface="Trebuchet MS"/>
                <a:ea typeface="Trebuchet MS"/>
                <a:cs typeface="Trebuchet MS"/>
                <a:sym typeface="Trebuchet MS"/>
                <a:hlinkClick r:id="rId5"/>
              </a:rPr>
              <a:t>http://www.ansp.org/explore/online-exhibits/stories/the-philosophical-transactions/</a:t>
            </a:r>
            <a:r>
              <a:rPr lang="en-US" sz="1600" dirty="0" smtClean="0">
                <a:latin typeface="Trebuchet MS"/>
                <a:ea typeface="Trebuchet MS"/>
                <a:cs typeface="Trebuchet MS"/>
                <a:sym typeface="Trebuchet MS"/>
              </a:rPr>
              <a:t> </a:t>
            </a:r>
          </a:p>
          <a:p>
            <a:pPr lvl="0" algn="ctr"/>
            <a:endParaRPr lang="en-US" sz="1600" dirty="0" smtClean="0">
              <a:latin typeface="Trebuchet MS"/>
              <a:ea typeface="Trebuchet MS"/>
              <a:cs typeface="Trebuchet MS"/>
              <a:sym typeface="Trebuchet MS"/>
            </a:endParaRPr>
          </a:p>
          <a:p>
            <a:pPr lvl="0" algn="ctr"/>
            <a:r>
              <a:rPr lang="en-US" sz="1600" dirty="0" smtClean="0">
                <a:latin typeface="Trebuchet MS"/>
                <a:ea typeface="Trebuchet MS"/>
                <a:cs typeface="Trebuchet MS"/>
                <a:sym typeface="Trebuchet MS"/>
              </a:rPr>
              <a:t>“What Is the Problem?” graphic,</a:t>
            </a:r>
          </a:p>
          <a:p>
            <a:pPr lvl="0" algn="ctr"/>
            <a:r>
              <a:rPr lang="en-US" sz="1600" dirty="0" smtClean="0">
                <a:latin typeface="Trebuchet MS"/>
                <a:ea typeface="Trebuchet MS"/>
                <a:cs typeface="Trebuchet MS"/>
                <a:sym typeface="Trebuchet MS"/>
              </a:rPr>
              <a:t>content by Jill Cirasella / graphic design by Les </a:t>
            </a:r>
            <a:r>
              <a:rPr lang="en-US" sz="1600" dirty="0" err="1" smtClean="0">
                <a:latin typeface="Trebuchet MS"/>
                <a:ea typeface="Trebuchet MS"/>
                <a:cs typeface="Trebuchet MS"/>
                <a:sym typeface="Trebuchet MS"/>
              </a:rPr>
              <a:t>LaRue</a:t>
            </a:r>
            <a:r>
              <a:rPr lang="en-US" sz="1600" dirty="0" smtClean="0">
                <a:latin typeface="Trebuchet MS"/>
                <a:ea typeface="Trebuchet MS"/>
                <a:cs typeface="Trebuchet MS"/>
                <a:sym typeface="Trebuchet MS"/>
              </a:rPr>
              <a:t>, </a:t>
            </a:r>
            <a:r>
              <a:rPr lang="en-US" sz="1600" dirty="0" smtClean="0">
                <a:latin typeface="Trebuchet MS"/>
                <a:ea typeface="Trebuchet MS"/>
                <a:cs typeface="Trebuchet MS"/>
                <a:sym typeface="Trebuchet MS"/>
                <a:hlinkClick r:id="rId6"/>
              </a:rPr>
              <a:t>http://www.leslarue.com/</a:t>
            </a:r>
            <a:r>
              <a:rPr lang="en-US" sz="1600" dirty="0" smtClean="0">
                <a:latin typeface="Trebuchet MS"/>
                <a:ea typeface="Trebuchet MS"/>
                <a:cs typeface="Trebuchet MS"/>
                <a:sym typeface="Trebuchet MS"/>
              </a:rPr>
              <a:t>, </a:t>
            </a:r>
          </a:p>
          <a:p>
            <a:pPr lvl="0" algn="ctr"/>
            <a:r>
              <a:rPr lang="en-US" sz="1600" dirty="0" smtClean="0">
                <a:latin typeface="Trebuchet MS"/>
                <a:ea typeface="Trebuchet MS"/>
                <a:cs typeface="Trebuchet MS"/>
                <a:sym typeface="Trebuchet MS"/>
              </a:rPr>
              <a:t>licensed under a </a:t>
            </a:r>
            <a:r>
              <a:rPr lang="en-US" sz="1600" dirty="0" smtClean="0">
                <a:latin typeface="Trebuchet MS"/>
                <a:ea typeface="Trebuchet MS"/>
                <a:cs typeface="Trebuchet MS"/>
                <a:sym typeface="Trebuchet MS"/>
                <a:hlinkClick r:id="rId7"/>
              </a:rPr>
              <a:t>Creative Commons Attribution-ShareAlike 3.0 Unported License</a:t>
            </a:r>
            <a:endParaRPr lang="en-US" sz="1600" dirty="0" smtClean="0">
              <a:latin typeface="Trebuchet MS"/>
              <a:ea typeface="Trebuchet MS"/>
              <a:cs typeface="Trebuchet MS"/>
              <a:sym typeface="Trebuchet MS"/>
            </a:endParaRPr>
          </a:p>
          <a:p>
            <a:pPr lvl="0" algn="ctr"/>
            <a:endParaRPr lang="en-US" sz="1600" dirty="0" smtClean="0">
              <a:latin typeface="Trebuchet MS"/>
              <a:ea typeface="Trebuchet MS"/>
              <a:cs typeface="Trebuchet MS"/>
              <a:sym typeface="Trebuchet MS"/>
            </a:endParaRPr>
          </a:p>
          <a:p>
            <a:pPr lvl="0" algn="ctr"/>
            <a:r>
              <a:rPr lang="en-US" sz="1600" dirty="0" smtClean="0">
                <a:latin typeface="Trebuchet MS"/>
                <a:ea typeface="Trebuchet MS"/>
                <a:cs typeface="Trebuchet MS"/>
                <a:sym typeface="Trebuchet MS"/>
              </a:rPr>
              <a:t>Octopus image is adapted from </a:t>
            </a:r>
          </a:p>
          <a:p>
            <a:pPr lvl="0" algn="ctr"/>
            <a:r>
              <a:rPr lang="en-US" sz="1600" dirty="0" smtClean="0">
                <a:latin typeface="Trebuchet MS"/>
                <a:ea typeface="Trebuchet MS"/>
                <a:cs typeface="Trebuchet MS"/>
                <a:sym typeface="Trebuchet MS"/>
                <a:hlinkClick r:id="rId8"/>
              </a:rPr>
              <a:t>http://www.flickr.com/photos/luca-beanone-barcellona/4776886666/</a:t>
            </a:r>
            <a:r>
              <a:rPr lang="en-US" sz="1600" dirty="0" smtClean="0">
                <a:latin typeface="Trebuchet MS"/>
                <a:ea typeface="Trebuchet MS"/>
                <a:cs typeface="Trebuchet MS"/>
                <a:sym typeface="Trebuchet MS"/>
              </a:rPr>
              <a:t> </a:t>
            </a:r>
          </a:p>
          <a:p>
            <a:pPr lvl="0" algn="ctr"/>
            <a:endParaRPr lang="en-US" sz="1600" dirty="0" smtClean="0">
              <a:latin typeface="Trebuchet MS"/>
              <a:ea typeface="Trebuchet MS"/>
              <a:cs typeface="Trebuchet MS"/>
              <a:sym typeface="Trebuchet MS"/>
            </a:endParaRPr>
          </a:p>
          <a:p>
            <a:pPr lvl="0" algn="ctr"/>
            <a:r>
              <a:rPr lang="en-US" sz="1600" dirty="0" smtClean="0">
                <a:latin typeface="Trebuchet MS"/>
                <a:ea typeface="Trebuchet MS"/>
                <a:cs typeface="Trebuchet MS"/>
                <a:sym typeface="Trebuchet MS"/>
              </a:rPr>
              <a:t>Profit margin graph from Nick </a:t>
            </a:r>
            <a:r>
              <a:rPr lang="en-US" sz="1600" dirty="0" err="1" smtClean="0">
                <a:latin typeface="Trebuchet MS"/>
                <a:ea typeface="Trebuchet MS"/>
                <a:cs typeface="Trebuchet MS"/>
                <a:sym typeface="Trebuchet MS"/>
              </a:rPr>
              <a:t>Shockey</a:t>
            </a:r>
            <a:r>
              <a:rPr lang="en-US" sz="1600" dirty="0" smtClean="0">
                <a:latin typeface="Trebuchet MS"/>
                <a:ea typeface="Trebuchet MS"/>
                <a:cs typeface="Trebuchet MS"/>
                <a:sym typeface="Trebuchet MS"/>
              </a:rPr>
              <a:t>, SPARC/Right To Research Coalition</a:t>
            </a:r>
          </a:p>
          <a:p>
            <a:pPr lvl="0" algn="ctr"/>
            <a:endParaRPr lang="en-US" sz="1600" dirty="0" smtClean="0">
              <a:latin typeface="Trebuchet MS"/>
              <a:ea typeface="Trebuchet MS"/>
              <a:cs typeface="Trebuchet MS"/>
              <a:sym typeface="Trebuchet MS"/>
            </a:endParaRPr>
          </a:p>
          <a:p>
            <a:pPr lvl="0" algn="ctr"/>
            <a:r>
              <a:rPr lang="en-US" sz="1600" dirty="0" smtClean="0">
                <a:latin typeface="Trebuchet MS"/>
                <a:ea typeface="Trebuchet MS"/>
                <a:cs typeface="Trebuchet MS"/>
                <a:sym typeface="Trebuchet MS"/>
              </a:rPr>
              <a:t>Stephen Colbert photo by David </a:t>
            </a:r>
            <a:r>
              <a:rPr lang="en-US" sz="1600" dirty="0" err="1" smtClean="0">
                <a:latin typeface="Trebuchet MS"/>
                <a:ea typeface="Trebuchet MS"/>
                <a:cs typeface="Trebuchet MS"/>
                <a:sym typeface="Trebuchet MS"/>
              </a:rPr>
              <a:t>Shankbone</a:t>
            </a:r>
            <a:endParaRPr lang="en-US" sz="1600" dirty="0" smtClean="0">
              <a:latin typeface="Trebuchet MS"/>
              <a:ea typeface="Trebuchet MS"/>
              <a:cs typeface="Trebuchet MS"/>
              <a:sym typeface="Trebuchet MS"/>
            </a:endParaRPr>
          </a:p>
          <a:p>
            <a:pPr lvl="0" algn="ctr"/>
            <a:r>
              <a:rPr lang="en-US" sz="1600" dirty="0" smtClean="0">
                <a:latin typeface="Trebuchet MS"/>
                <a:ea typeface="Trebuchet MS"/>
                <a:cs typeface="Trebuchet MS"/>
                <a:sym typeface="Trebuchet MS"/>
                <a:hlinkClick r:id="rId9"/>
              </a:rPr>
              <a:t>http://commons.wikimedia.org/wiki/File:Stephen_Colbert_2_by_David_Shankbone.jpg</a:t>
            </a:r>
            <a:r>
              <a:rPr lang="en-US" sz="1600" dirty="0" smtClean="0">
                <a:latin typeface="Trebuchet MS"/>
                <a:ea typeface="Trebuchet MS"/>
                <a:cs typeface="Trebuchet MS"/>
                <a:sym typeface="Trebuchet MS"/>
              </a:rPr>
              <a:t> </a:t>
            </a:r>
          </a:p>
          <a:p>
            <a:pPr lvl="0" algn="ctr"/>
            <a:endParaRPr lang="en-US" sz="1600" dirty="0" smtClean="0">
              <a:latin typeface="Trebuchet MS"/>
              <a:ea typeface="Trebuchet MS"/>
              <a:cs typeface="Trebuchet MS"/>
              <a:sym typeface="Trebuchet MS"/>
            </a:endParaRPr>
          </a:p>
          <a:p>
            <a:endParaRPr sz="1600" dirty="0" smtClean="0"/>
          </a:p>
          <a:p>
            <a:pPr marL="0" marR="0" lvl="0" indent="0" algn="ctr" rtl="0">
              <a:lnSpc>
                <a:spcPct val="100000"/>
              </a:lnSpc>
              <a:spcBef>
                <a:spcPts val="0"/>
              </a:spcBef>
              <a:spcAft>
                <a:spcPts val="0"/>
              </a:spcAft>
              <a:buNone/>
            </a:pPr>
            <a:endParaRPr lang="en" sz="1600" u="sng" dirty="0">
              <a:solidFill>
                <a:srgbClr val="0000FF"/>
              </a:solidFill>
              <a:latin typeface="Trebuchet MS"/>
              <a:ea typeface="Trebuchet MS"/>
              <a:cs typeface="Trebuchet MS"/>
              <a:sym typeface="Trebuchet MS"/>
              <a:hlinkClick r:id="rId10"/>
            </a:endParaRPr>
          </a:p>
          <a:p>
            <a:endParaRPr sz="1600" dirty="0" smtClean="0"/>
          </a:p>
          <a:p>
            <a:pPr marL="0" marR="0" lvl="0" indent="0" algn="ctr" rtl="0">
              <a:lnSpc>
                <a:spcPct val="100000"/>
              </a:lnSpc>
              <a:spcBef>
                <a:spcPts val="0"/>
              </a:spcBef>
              <a:spcAft>
                <a:spcPts val="0"/>
              </a:spcAft>
              <a:buNone/>
            </a:pPr>
            <a:endParaRPr lang="en-US" sz="1600" b="1" dirty="0" smtClean="0">
              <a:solidFill>
                <a:srgbClr val="000000"/>
              </a:solidFill>
              <a:latin typeface="Trebuchet MS"/>
              <a:ea typeface="Trebuchet MS"/>
              <a:cs typeface="Trebuchet MS"/>
              <a:sym typeface="Trebuchet MS"/>
            </a:endParaRPr>
          </a:p>
          <a:p>
            <a:endParaRPr sz="2200" dirty="0"/>
          </a:p>
        </p:txBody>
      </p:sp>
    </p:spTree>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p:nvPr/>
        </p:nvSpPr>
        <p:spPr>
          <a:xfrm>
            <a:off x="0" y="0"/>
            <a:ext cx="9144000" cy="6858000"/>
          </a:xfrm>
          <a:prstGeom prst="rect">
            <a:avLst/>
          </a:prstGeom>
          <a:blipFill>
            <a:blip r:embed="rId3"/>
            <a:stretch>
              <a:fillRect/>
            </a:stretch>
          </a:blipFill>
        </p:spPr>
      </p:sp>
      <p:sp>
        <p:nvSpPr>
          <p:cNvPr id="288" name="Shape 288"/>
          <p:cNvSpPr txBox="1"/>
          <p:nvPr/>
        </p:nvSpPr>
        <p:spPr>
          <a:xfrm>
            <a:off x="342900" y="1539569"/>
            <a:ext cx="8458200" cy="3878699"/>
          </a:xfrm>
          <a:prstGeom prst="rect">
            <a:avLst/>
          </a:prstGeom>
        </p:spPr>
        <p:txBody>
          <a:bodyPr lIns="38100" tIns="38100" rIns="38100" bIns="38100" anchor="t" anchorCtr="0">
            <a:noAutofit/>
          </a:bodyPr>
          <a:lstStyle/>
          <a:p>
            <a:pPr algn="ctr" rtl="0">
              <a:lnSpc>
                <a:spcPct val="100000"/>
              </a:lnSpc>
              <a:buNone/>
            </a:pPr>
            <a:r>
              <a:rPr lang="en" sz="4800" b="1" dirty="0">
                <a:solidFill>
                  <a:srgbClr val="000000"/>
                </a:solidFill>
                <a:latin typeface="Trebuchet MS"/>
                <a:ea typeface="Trebuchet MS"/>
                <a:cs typeface="Trebuchet MS"/>
                <a:sym typeface="Trebuchet MS"/>
              </a:rPr>
              <a:t>Thank you!</a:t>
            </a:r>
          </a:p>
          <a:p>
            <a:endParaRPr dirty="0"/>
          </a:p>
          <a:p>
            <a:pPr marL="0" marR="0" indent="0" algn="ctr" rtl="0">
              <a:lnSpc>
                <a:spcPct val="100000"/>
              </a:lnSpc>
              <a:spcBef>
                <a:spcPts val="0"/>
              </a:spcBef>
              <a:spcAft>
                <a:spcPts val="0"/>
              </a:spcAft>
              <a:buNone/>
            </a:pPr>
            <a:r>
              <a:rPr lang="en" sz="3000" b="1" dirty="0">
                <a:solidFill>
                  <a:srgbClr val="000000"/>
                </a:solidFill>
                <a:latin typeface="Trebuchet MS"/>
                <a:ea typeface="Trebuchet MS"/>
                <a:cs typeface="Trebuchet MS"/>
                <a:sym typeface="Trebuchet MS"/>
              </a:rPr>
              <a:t>Questions?</a:t>
            </a:r>
          </a:p>
          <a:p>
            <a:endParaRPr dirty="0"/>
          </a:p>
          <a:p>
            <a:pPr algn="ctr"/>
            <a:endParaRPr lang="en" sz="2400" dirty="0" smtClean="0">
              <a:solidFill>
                <a:srgbClr val="000000"/>
              </a:solidFill>
              <a:latin typeface="Trebuchet MS"/>
              <a:ea typeface="Trebuchet MS"/>
              <a:cs typeface="Trebuchet MS"/>
              <a:sym typeface="Trebuchet MS"/>
            </a:endParaRPr>
          </a:p>
          <a:p>
            <a:pPr algn="ctr"/>
            <a:r>
              <a:rPr lang="en" sz="2400" dirty="0" smtClean="0">
                <a:solidFill>
                  <a:srgbClr val="000000"/>
                </a:solidFill>
                <a:latin typeface="Trebuchet MS"/>
                <a:ea typeface="Trebuchet MS"/>
                <a:cs typeface="Trebuchet MS"/>
                <a:sym typeface="Trebuchet MS"/>
              </a:rPr>
              <a:t>Jill </a:t>
            </a:r>
            <a:r>
              <a:rPr lang="en" sz="2400" dirty="0" smtClean="0">
                <a:solidFill>
                  <a:srgbClr val="000000"/>
                </a:solidFill>
                <a:latin typeface="Trebuchet MS"/>
                <a:ea typeface="Trebuchet MS"/>
                <a:cs typeface="Trebuchet MS"/>
                <a:sym typeface="Trebuchet MS"/>
              </a:rPr>
              <a:t>Cirasella</a:t>
            </a:r>
            <a:endParaRPr lang="en-US" sz="2400" dirty="0" smtClean="0">
              <a:latin typeface="Trebuchet MS"/>
              <a:ea typeface="Trebuchet MS"/>
              <a:cs typeface="Trebuchet MS"/>
              <a:sym typeface="Trebuchet MS"/>
            </a:endParaRPr>
          </a:p>
          <a:p>
            <a:pPr algn="ctr"/>
            <a:r>
              <a:rPr lang="en-US" sz="2400" dirty="0" smtClean="0">
                <a:solidFill>
                  <a:srgbClr val="000000"/>
                </a:solidFill>
                <a:latin typeface="Trebuchet MS"/>
                <a:ea typeface="Trebuchet MS"/>
                <a:cs typeface="Trebuchet MS"/>
                <a:sym typeface="Trebuchet MS"/>
              </a:rPr>
              <a:t>The Graduate Center, CUNY</a:t>
            </a:r>
          </a:p>
          <a:p>
            <a:pPr algn="ctr"/>
            <a:r>
              <a:rPr lang="en-US" sz="2400" dirty="0" smtClean="0">
                <a:latin typeface="Trebuchet MS"/>
                <a:ea typeface="Trebuchet MS"/>
                <a:cs typeface="Trebuchet MS"/>
                <a:sym typeface="Trebuchet MS"/>
                <a:hlinkClick r:id="rId4"/>
              </a:rPr>
              <a:t>jcirasella@gc.cuny.edu</a:t>
            </a:r>
            <a:endParaRPr lang="en-US" sz="2400" dirty="0" smtClean="0">
              <a:solidFill>
                <a:srgbClr val="000000"/>
              </a:solidFill>
              <a:latin typeface="Trebuchet MS"/>
              <a:ea typeface="Trebuchet MS"/>
              <a:cs typeface="Trebuchet MS"/>
              <a:sym typeface="Trebuchet MS"/>
            </a:endParaRPr>
          </a:p>
          <a:p>
            <a:pPr algn="ctr" rtl="0">
              <a:lnSpc>
                <a:spcPct val="100000"/>
              </a:lnSpc>
              <a:buNone/>
            </a:pPr>
            <a:endParaRPr lang="en-US" sz="2400" dirty="0" smtClean="0">
              <a:latin typeface="Trebuchet MS"/>
              <a:ea typeface="Trebuchet MS"/>
              <a:cs typeface="Trebuchet MS"/>
              <a:sym typeface="Trebuchet MS"/>
            </a:endParaRPr>
          </a:p>
          <a:p>
            <a:endParaRPr sz="2400" dirty="0"/>
          </a:p>
        </p:txBody>
      </p:sp>
      <p:sp>
        <p:nvSpPr>
          <p:cNvPr id="289" name="Shape 289"/>
          <p:cNvSpPr/>
          <p:nvPr/>
        </p:nvSpPr>
        <p:spPr>
          <a:xfrm>
            <a:off x="4069080" y="6126480"/>
            <a:ext cx="1005840" cy="354307"/>
          </a:xfrm>
          <a:prstGeom prst="rect">
            <a:avLst/>
          </a:prstGeom>
          <a:blipFill>
            <a:blip r:embed="rId5"/>
            <a:stretch>
              <a:fillRect/>
            </a:stretch>
          </a:blipFill>
        </p:spPr>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blem infographic3.jpg"/>
          <p:cNvPicPr>
            <a:picLocks noChangeAspect="1"/>
          </p:cNvPicPr>
          <p:nvPr/>
        </p:nvPicPr>
        <p:blipFill>
          <a:blip r:embed="rId2"/>
          <a:stretch>
            <a:fillRect/>
          </a:stretch>
        </p:blipFill>
        <p:spPr>
          <a:xfrm>
            <a:off x="1524" y="0"/>
            <a:ext cx="9140952"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0" y="0"/>
            <a:ext cx="9144000" cy="6858000"/>
          </a:xfrm>
          <a:prstGeom prst="rect">
            <a:avLst/>
          </a:prstGeom>
          <a:blipFill>
            <a:blip r:embed="rId3"/>
            <a:stretch>
              <a:fillRect/>
            </a:stretch>
          </a:blipFill>
        </p:spPr>
      </p:sp>
      <p:pic>
        <p:nvPicPr>
          <p:cNvPr id="6" name="Picture 5" descr="Just octopus &amp; text.jpg"/>
          <p:cNvPicPr>
            <a:picLocks noChangeAspect="1"/>
          </p:cNvPicPr>
          <p:nvPr/>
        </p:nvPicPr>
        <p:blipFill>
          <a:blip r:embed="rId4"/>
          <a:stretch>
            <a:fillRect/>
          </a:stretch>
        </p:blipFill>
        <p:spPr>
          <a:xfrm>
            <a:off x="969403" y="94570"/>
            <a:ext cx="7205195" cy="5867607"/>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3586</TotalTime>
  <Words>1987</Words>
  <Application>Microsoft Office PowerPoint</Application>
  <PresentationFormat>On-screen Show (4:3)</PresentationFormat>
  <Paragraphs>643</Paragraphs>
  <Slides>73</Slides>
  <Notes>63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73</vt:i4>
      </vt:variant>
    </vt:vector>
  </HeadingPairs>
  <TitlesOfParts>
    <vt:vector size="80" baseType="lpstr">
      <vt:lpstr>Arial</vt:lpstr>
      <vt:lpstr>Courier New</vt:lpstr>
      <vt:lpstr>Trebuchet MS</vt:lpstr>
      <vt:lpstr>Trebuchet MS</vt:lpstr>
      <vt:lpstr>Wingdings</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Cirasella, Jill</dc:creator>
  <cp:lastModifiedBy>Cirasella, Jill</cp:lastModifiedBy>
  <cp:revision>74</cp:revision>
  <dcterms:created xsi:type="dcterms:W3CDTF">2013-09-30T12:46:21Z</dcterms:created>
  <dcterms:modified xsi:type="dcterms:W3CDTF">2015-11-11T02:03:31Z</dcterms:modified>
</cp:coreProperties>
</file>