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68" r:id="rId3"/>
    <p:sldId id="299" r:id="rId4"/>
    <p:sldId id="303" r:id="rId5"/>
    <p:sldId id="305" r:id="rId6"/>
    <p:sldId id="300" r:id="rId7"/>
    <p:sldId id="315" r:id="rId8"/>
    <p:sldId id="316" r:id="rId9"/>
    <p:sldId id="304" r:id="rId10"/>
    <p:sldId id="310" r:id="rId11"/>
    <p:sldId id="312" r:id="rId12"/>
    <p:sldId id="306" r:id="rId13"/>
    <p:sldId id="317" r:id="rId14"/>
    <p:sldId id="324" r:id="rId15"/>
    <p:sldId id="308" r:id="rId16"/>
    <p:sldId id="320" r:id="rId17"/>
    <p:sldId id="326" r:id="rId18"/>
    <p:sldId id="319" r:id="rId19"/>
    <p:sldId id="318" r:id="rId20"/>
    <p:sldId id="328" r:id="rId21"/>
    <p:sldId id="321" r:id="rId22"/>
    <p:sldId id="296" r:id="rId23"/>
    <p:sldId id="322" r:id="rId24"/>
    <p:sldId id="323" r:id="rId25"/>
    <p:sldId id="298" r:id="rId26"/>
    <p:sldId id="291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8678" autoAdjust="0"/>
  </p:normalViewPr>
  <p:slideViewPr>
    <p:cSldViewPr>
      <p:cViewPr>
        <p:scale>
          <a:sx n="86" d="100"/>
          <a:sy n="86" d="100"/>
        </p:scale>
        <p:origin x="1354" y="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3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-360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6CE4DA6-53CF-41CF-9EC2-0C027DCDA065}" type="datetimeFigureOut">
              <a:rPr lang="en-US"/>
              <a:pPr>
                <a:defRPr/>
              </a:pPr>
              <a:t>1/4/2017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r>
              <a:rPr lang="en-US" noProof="0" dirty="0" err="1" smtClean="0"/>
              <a:t>adfdddddf</a:t>
            </a:r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</a:t>
            </a:r>
            <a:r>
              <a:rPr lang="en-US" noProof="0" dirty="0" err="1" smtClean="0"/>
              <a:t>levelird</a:t>
            </a:r>
            <a:r>
              <a:rPr lang="en-US" noProof="0" dirty="0" smtClean="0"/>
              <a:t>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2505136-CD78-4765-9C67-FC29DE157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261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0358910E-C6B5-46DB-8460-A7404BC54EA9}" type="slidenum">
              <a:rPr lang="en-US" altLang="en-US" smtClean="0">
                <a:latin typeface="Arial" charset="0"/>
              </a:rPr>
              <a:pPr eaLnBrk="1" hangingPunct="1"/>
              <a:t>1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22369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08FBD5E9-8645-4FD3-8944-DBDBAB18B758}" type="slidenum">
              <a:rPr lang="en-US" altLang="en-US" smtClean="0"/>
              <a:pPr eaLnBrk="1" hangingPunct="1"/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7873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08FBD5E9-8645-4FD3-8944-DBDBAB18B758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3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1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05136-CD78-4765-9C67-FC29DE1576A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2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05136-CD78-4765-9C67-FC29DE1576A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96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05136-CD78-4765-9C67-FC29DE1576A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20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A6EBE-F94A-4B4A-AAD5-52F0E99CCC1E}" type="datetime1">
              <a:rPr lang="en-US" smtClean="0"/>
              <a:t>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5BC0C-9E57-4989-87D8-2D178CB19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9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D8C61-6865-4D43-BBDB-AF9CB54F0784}" type="datetime1">
              <a:rPr lang="en-US" smtClean="0"/>
              <a:t>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FB0F0-6280-4808-BE19-2E498A9EA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5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45CEC-4565-42E2-B00E-3B8D1B3C2754}" type="datetime1">
              <a:rPr lang="en-US" smtClean="0"/>
              <a:t>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09406-9CA8-4940-92D2-41E5D892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7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AAB63-7CB7-4A09-8B0A-043A67EE803C}" type="datetime1">
              <a:rPr lang="en-US" smtClean="0"/>
              <a:t>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F8465-6D50-477E-BCC1-76383C84D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6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E924B-3BB7-4F10-BAE1-37AE14913FD8}" type="datetime1">
              <a:rPr lang="en-US" smtClean="0"/>
              <a:t>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34A8B-F3BA-4288-9D13-83A243D68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86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5FAF-E0D6-4B06-978C-FC3226321589}" type="datetime1">
              <a:rPr lang="en-US" smtClean="0"/>
              <a:t>1/4/2017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AED61-A5F6-407F-858F-032CAC2E9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6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9F7A4-29FF-495C-BC98-9507FB4F347C}" type="datetime1">
              <a:rPr lang="en-US" smtClean="0"/>
              <a:t>1/4/2017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FEFDD-5A94-40B6-B7C3-F41A18105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98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93491-86BE-4434-9462-C41275F13979}" type="datetime1">
              <a:rPr lang="en-US" smtClean="0"/>
              <a:t>1/4/2017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CC70A-E152-45E5-AFCE-9E13F8C1C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1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B6EAC-30C8-464B-B867-33B484B460B6}" type="datetime1">
              <a:rPr lang="en-US" smtClean="0"/>
              <a:t>1/4/2017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D957F-8106-4CE7-9C58-756600719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48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6D837-22A4-4277-B0E6-5B53208E5E95}" type="datetime1">
              <a:rPr lang="en-US" smtClean="0"/>
              <a:t>1/4/2017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00B0C-2C11-4F9E-A273-7C19E1AC3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9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E7B74-37D5-43B9-9192-B12D0EFB5C73}" type="datetime1">
              <a:rPr lang="en-US" smtClean="0"/>
              <a:t>1/4/2017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03345-C17B-4A06-AB84-E4049A103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9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BA84DC-AFE5-47D9-9CFD-D8B539B4C5E4}" type="datetime1">
              <a:rPr lang="en-US" smtClean="0"/>
              <a:t>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109460-0FE5-4837-A297-D025776AD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ternet2.edu/blogs/detail/10002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05000"/>
            <a:ext cx="9144000" cy="1737711"/>
          </a:xfrm>
        </p:spPr>
        <p:txBody>
          <a:bodyPr/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Teaching and l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earning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mathematics in the AR/VR environment</a:t>
            </a: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057400" y="34001"/>
            <a:ext cx="7086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Alexander </a:t>
            </a:r>
            <a:r>
              <a:rPr lang="en-US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Vaninsky</a:t>
            </a:r>
            <a:endParaRPr lang="en-US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City University of New York /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Hostos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Community College</a:t>
            </a:r>
          </a:p>
          <a:p>
            <a:pPr eaLnBrk="1" hangingPunct="1"/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avaninsky@hostos.cuny.edu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12192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51816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Joint Mathematics Meetings #</a:t>
            </a:r>
            <a:r>
              <a:rPr lang="en-US" sz="20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1125</a:t>
            </a:r>
            <a:r>
              <a:rPr lang="en-US" sz="2000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Atlanta, GA, January  4-7, 2017. </a:t>
            </a:r>
          </a:p>
          <a:p>
            <a:pPr algn="ctr"/>
            <a:r>
              <a:rPr lang="en-US" sz="2000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Presentation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1125-H5-167</a:t>
            </a:r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5BC0C-9E57-4989-87D8-2D178CB19E8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9" y="76200"/>
            <a:ext cx="868680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VR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computer game</a:t>
            </a:r>
          </a:p>
          <a:p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Goggles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earables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(smart headphones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Sensors allowing to read voice, handwriting, body language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</a:t>
            </a:r>
          </a:p>
          <a:p>
            <a:pPr marL="571500" lvl="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Stereo sound  </a:t>
            </a:r>
          </a:p>
          <a:p>
            <a:pPr marL="571500" lvl="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nteractivity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20" defTabSz="182880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8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49" t="16297" r="42084" b="37408"/>
          <a:stretch/>
        </p:blipFill>
        <p:spPr>
          <a:xfrm>
            <a:off x="127247" y="1828800"/>
            <a:ext cx="8864352" cy="4544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6200"/>
            <a:ext cx="8991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This pair of images look like one 	3D picture in VR goggles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9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00" t="30741" r="37917" b="10000"/>
          <a:stretch/>
        </p:blipFill>
        <p:spPr>
          <a:xfrm>
            <a:off x="813169" y="1918278"/>
            <a:ext cx="7340231" cy="49071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878" y="0"/>
            <a:ext cx="91528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Imitation of the steering wheel 	rotation -&gt;&gt; navigation of the 	virtual plane in VR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1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 applied to Calculus</a:t>
            </a:r>
          </a:p>
          <a:p>
            <a:pPr>
              <a:spcAft>
                <a:spcPts val="1800"/>
              </a:spcAft>
            </a:pPr>
            <a:endParaRPr lang="en-US" altLang="en-US" sz="4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Limits</a:t>
            </a:r>
            <a:endParaRPr lang="en-US" alt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Continuity/discontinuity</a:t>
            </a:r>
            <a:endParaRPr lang="en-US" alt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Derivatives and tangent </a:t>
            </a: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lines</a:t>
            </a:r>
            <a:endParaRPr lang="en-US" alt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Riemann sum </a:t>
            </a: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integration</a:t>
            </a:r>
          </a:p>
          <a:p>
            <a:r>
              <a:rPr lang="en-US" alt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	Example: Skateboarding</a:t>
            </a:r>
            <a:r>
              <a:rPr lang="en-US" alt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	Environment</a:t>
            </a:r>
          </a:p>
          <a:p>
            <a:pPr>
              <a:spcAft>
                <a:spcPts val="2400"/>
              </a:spcAft>
            </a:pP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</a:p>
          <a:p>
            <a:pPr>
              <a:spcAft>
                <a:spcPts val="2400"/>
              </a:spcAft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                                </a:t>
            </a:r>
          </a:p>
          <a:p>
            <a:pPr>
              <a:spcAft>
                <a:spcPts val="2400"/>
              </a:spcAft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Source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: www.youtube.com/watch?v=v2ptFfXcZ20</a:t>
            </a:r>
          </a:p>
          <a:p>
            <a:pPr marL="914400" indent="-5715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Standing on Skateboard + VR Goggles = full sense of skating</a:t>
            </a:r>
          </a:p>
          <a:p>
            <a:pPr marL="13716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Continuity =&gt; </a:t>
            </a: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 skating</a:t>
            </a:r>
          </a:p>
          <a:p>
            <a:pPr marL="1371600" lvl="1" indent="-571500">
              <a:buFont typeface="Arial" panose="020B0604020202020204" pitchFamily="34" charset="0"/>
              <a:buChar char="•"/>
            </a:pP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 discontinuity =&gt; a jump </a:t>
            </a:r>
          </a:p>
          <a:p>
            <a:pPr marL="1371600" lvl="1" indent="-571500">
              <a:buFont typeface="Arial" panose="020B0604020202020204" pitchFamily="34" charset="0"/>
              <a:buChar char="•"/>
            </a:pP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Oscillations =&gt; skateboarding in a halfpipe</a:t>
            </a:r>
            <a:endParaRPr lang="en-US" alt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1" indent="-571500">
              <a:buFont typeface="Arial" panose="020B0604020202020204" pitchFamily="34" charset="0"/>
              <a:buChar char="•"/>
            </a:pP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Tangent line =&gt; direction of a jump</a:t>
            </a:r>
            <a:endParaRPr lang="en-US" alt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50" t="16667" r="41667" b="32222"/>
          <a:stretch/>
        </p:blipFill>
        <p:spPr>
          <a:xfrm>
            <a:off x="4440583" y="685800"/>
            <a:ext cx="400326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249" t="16666" r="43335" b="31482"/>
          <a:stretch/>
        </p:blipFill>
        <p:spPr>
          <a:xfrm>
            <a:off x="53340" y="1219200"/>
            <a:ext cx="91059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25400"/>
            <a:ext cx="910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Continuity =&gt; Smooth Skating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2312" t="40050" r="63618" b="35418"/>
          <a:stretch/>
        </p:blipFill>
        <p:spPr bwMode="auto">
          <a:xfrm>
            <a:off x="771814" y="2303755"/>
            <a:ext cx="5334000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762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Discontinuity =&gt; a jump</a:t>
            </a:r>
          </a:p>
        </p:txBody>
      </p:sp>
      <p:pic>
        <p:nvPicPr>
          <p:cNvPr id="5" name="Picture 4" descr="Image result for images of a skateboarder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8" t="6113" r="12354" b="35894"/>
          <a:stretch/>
        </p:blipFill>
        <p:spPr bwMode="auto">
          <a:xfrm>
            <a:off x="838200" y="1219200"/>
            <a:ext cx="12192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alf pipe skateboar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60499"/>
            <a:ext cx="7162800" cy="537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Oscillations =&gt; skateboarding in 	a halfpipe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0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2246" t="40526" r="21952" b="26503"/>
          <a:stretch/>
        </p:blipFill>
        <p:spPr bwMode="auto">
          <a:xfrm>
            <a:off x="172769" y="2209800"/>
            <a:ext cx="4495389" cy="3937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1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Oscillations with limit </a:t>
            </a:r>
          </a:p>
          <a:p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Skateboarder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stops at the lower level after several runs</a:t>
            </a:r>
          </a:p>
        </p:txBody>
      </p:sp>
      <p:pic>
        <p:nvPicPr>
          <p:cNvPr id="6" name="Picture 2" descr="Image result for half pipe skateboar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73" y="2362200"/>
            <a:ext cx="42672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45513" t="37378" r="16282" b="21824"/>
          <a:stretch/>
        </p:blipFill>
        <p:spPr bwMode="auto">
          <a:xfrm>
            <a:off x="158534" y="2109186"/>
            <a:ext cx="4572000" cy="3581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937"/>
            <a:ext cx="914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Oscillations with no limit </a:t>
            </a:r>
          </a:p>
          <a:p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Skateboarder “oscillates” indefinitely</a:t>
            </a:r>
          </a:p>
        </p:txBody>
      </p:sp>
      <p:sp>
        <p:nvSpPr>
          <p:cNvPr id="4" name="AutoShape 2" descr="Image result for half pipe skateboar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half pipe skateboard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133600"/>
            <a:ext cx="3429000" cy="373761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617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How to make </a:t>
            </a:r>
            <a:r>
              <a:rPr lang="en-US" altLang="en-US" sz="40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</a:t>
            </a:r>
            <a:r>
              <a:rPr lang="en-US" altLang="en-US" sz="40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athematics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en-US" sz="4000" b="1" dirty="0" smtClean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interesting 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attractive 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interactive 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efficient         </a:t>
            </a:r>
            <a:r>
              <a:rPr lang="en-US" altLang="en-US" sz="40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          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890474"/>
            <a:ext cx="3048000" cy="3212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343400"/>
            <a:ext cx="3581400" cy="23540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 skateboarding high j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60" y="3352800"/>
            <a:ext cx="455744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250" t="30741" r="64166" b="22592"/>
          <a:stretch/>
        </p:blipFill>
        <p:spPr>
          <a:xfrm>
            <a:off x="304800" y="2057400"/>
            <a:ext cx="3886200" cy="4800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Tangent line </a:t>
            </a:r>
          </a:p>
          <a:p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irection of a jump for skateboarder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media1.picsearch.com/is?ePfCsUOQ-W4tcEfsiQtEK3wSVDEZhpnGyJL98I23RZw&amp;height=12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88" b="18000"/>
          <a:stretch/>
        </p:blipFill>
        <p:spPr bwMode="auto">
          <a:xfrm>
            <a:off x="1295400" y="3352800"/>
            <a:ext cx="7239000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" y="0"/>
            <a:ext cx="914399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Another Example: Construction  	Environment</a:t>
            </a:r>
          </a:p>
          <a:p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Riemann Sum =&gt;&gt; Student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a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mason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building a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wall of predefined shape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9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Virtual Reality learning environment may 	accommodate the personal preferences 	of the student</a:t>
            </a:r>
            <a:endParaRPr lang="en-US" alt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://media1.picsearch.com/is?Ab4M-gw-_2asU00NX7C_8QlugwTKej4tN-4GelPPX74&amp;height=2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4" y="1752600"/>
            <a:ext cx="3429000" cy="231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media5.picsearch.com/is?acJPeLifMDrvrnlM0DC3_CzEU_c_porP7rIAwC2qEIk&amp;height=18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69660"/>
            <a:ext cx="3124200" cy="249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media4.picsearch.com/is?Q9MMIqKh1HcyIYGE7iMjYwzO_rmgCSo_84C6g_ZysqY&amp;height=17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19600"/>
            <a:ext cx="33528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://media1.picsearch.com/is?9X737opwJ7vexja4kz6xdBXKCiK_b8r4bVmf1URTGKo&amp;height=23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19600"/>
            <a:ext cx="31242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8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76" y="0"/>
            <a:ext cx="9144000" cy="690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ifferent teaching 	techniques 	and learning styles </a:t>
            </a:r>
          </a:p>
          <a:p>
            <a:pPr marL="1028700" lvl="1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  <a:p>
            <a:pPr marL="1028700" lvl="1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nquiry-based 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  <a:p>
            <a:pPr marL="1028700" lvl="1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ultiple 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</a:p>
          <a:p>
            <a:pPr marL="1028700" lvl="1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esearch-based 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teaching</a:t>
            </a:r>
          </a:p>
          <a:p>
            <a:pPr marL="1028700" lvl="1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Visually-impaired 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or hearing-impaired </a:t>
            </a: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Real-life examples </a:t>
            </a: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www.internet2.edu/blogs/detail/10002</a:t>
            </a:r>
            <a:endParaRPr lang="en-US" alt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5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63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Problems</a:t>
            </a:r>
          </a:p>
          <a:p>
            <a:pPr lvl="0"/>
            <a:r>
              <a:rPr lang="en-US" sz="800" dirty="0" smtClean="0">
                <a:solidFill>
                  <a:prstClr val="black"/>
                </a:solidFill>
              </a:rPr>
              <a:t>					</a:t>
            </a:r>
            <a:endParaRPr lang="en-US" sz="800" dirty="0">
              <a:solidFill>
                <a:prstClr val="black"/>
              </a:solidFill>
            </a:endParaRPr>
          </a:p>
          <a:p>
            <a:pPr lvl="0"/>
            <a:r>
              <a:rPr lang="en-US" sz="800" dirty="0" smtClean="0">
                <a:solidFill>
                  <a:prstClr val="black"/>
                </a:solidFill>
              </a:rPr>
              <a:t>		</a:t>
            </a:r>
          </a:p>
          <a:p>
            <a:pPr lvl="0"/>
            <a:endParaRPr lang="en-US" sz="3200" dirty="0" smtClean="0">
              <a:solidFill>
                <a:prstClr val="black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Long Term Impact is not yet known</a:t>
            </a:r>
          </a:p>
          <a:p>
            <a:pPr lvl="0"/>
            <a:endParaRPr lang="en-US" sz="1000" dirty="0" smtClean="0">
              <a:solidFill>
                <a:prstClr val="black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Educators and psychologists should work together to prevent unintended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consequences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000" dirty="0">
              <a:solidFill>
                <a:prstClr val="black"/>
              </a:solidFill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on sight and hearing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psychological 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in social 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endParaRPr lang="en-US" altLang="en-US" sz="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Uncontrolled use of 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en-US" altLang="en-US" sz="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</a:t>
            </a:r>
            <a:r>
              <a:rPr lang="en-US" sz="800" dirty="0">
                <a:solidFill>
                  <a:prstClr val="black"/>
                </a:solidFill>
              </a:rPr>
              <a:t> </a:t>
            </a:r>
            <a:r>
              <a:rPr lang="en-US" sz="800" dirty="0" smtClean="0">
                <a:solidFill>
                  <a:prstClr val="black"/>
                </a:solidFill>
              </a:rPr>
              <a:t>	</a:t>
            </a:r>
            <a:r>
              <a:rPr lang="en-US" sz="600" dirty="0" smtClean="0">
                <a:solidFill>
                  <a:prstClr val="black"/>
                </a:solidFill>
              </a:rPr>
              <a:t>Source</a:t>
            </a:r>
            <a:r>
              <a:rPr lang="en-US" sz="600" dirty="0">
                <a:solidFill>
                  <a:prstClr val="black"/>
                </a:solidFill>
              </a:rPr>
              <a:t>: www.todayifoundout.com/index.php/2010/07/humans-have-a-lot-more-than-five-senses/</a:t>
            </a:r>
            <a:endParaRPr lang="en-US" altLang="en-US" sz="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000" dirty="0" smtClean="0">
              <a:solidFill>
                <a:prstClr val="black"/>
              </a:solidFill>
            </a:endParaRPr>
          </a:p>
          <a:p>
            <a:pPr lvl="0"/>
            <a:endParaRPr lang="en-US" sz="1000" dirty="0">
              <a:solidFill>
                <a:prstClr val="black"/>
              </a:solidFill>
            </a:endParaRPr>
          </a:p>
          <a:p>
            <a:pPr lvl="0"/>
            <a:r>
              <a:rPr lang="en-US" sz="900" dirty="0" smtClean="0">
                <a:solidFill>
                  <a:prstClr val="black"/>
                </a:solidFill>
              </a:rPr>
              <a:t>		                   </a:t>
            </a:r>
          </a:p>
          <a:p>
            <a:pPr lvl="0"/>
            <a:endParaRPr lang="en-US" sz="900" dirty="0">
              <a:solidFill>
                <a:prstClr val="black"/>
              </a:solidFill>
            </a:endParaRPr>
          </a:p>
          <a:p>
            <a:pPr lvl="0"/>
            <a:endParaRPr lang="en-US" sz="900" dirty="0" smtClean="0">
              <a:solidFill>
                <a:prstClr val="black"/>
              </a:solidFill>
            </a:endParaRPr>
          </a:p>
          <a:p>
            <a:pPr lvl="0"/>
            <a:endParaRPr lang="en-US" sz="900" dirty="0">
              <a:solidFill>
                <a:prstClr val="black"/>
              </a:solidFill>
            </a:endParaRPr>
          </a:p>
          <a:p>
            <a:pPr lvl="0"/>
            <a:endParaRPr lang="en-US" sz="900" dirty="0" smtClean="0">
              <a:solidFill>
                <a:prstClr val="black"/>
              </a:solidFill>
            </a:endParaRPr>
          </a:p>
          <a:p>
            <a:pPr lvl="0"/>
            <a:endParaRPr lang="en-US" sz="900" dirty="0">
              <a:solidFill>
                <a:prstClr val="black"/>
              </a:solidFill>
            </a:endParaRPr>
          </a:p>
          <a:p>
            <a:pPr lvl="0"/>
            <a:endParaRPr lang="en-US" sz="900" dirty="0" smtClean="0">
              <a:solidFill>
                <a:prstClr val="black"/>
              </a:solidFill>
            </a:endParaRPr>
          </a:p>
          <a:p>
            <a:pPr lvl="0"/>
            <a:endParaRPr lang="en-US" sz="900" dirty="0" smtClean="0">
              <a:solidFill>
                <a:prstClr val="black"/>
              </a:solidFill>
            </a:endParaRPr>
          </a:p>
          <a:p>
            <a:pPr lvl="0"/>
            <a:r>
              <a:rPr lang="en-US" sz="800" dirty="0" smtClean="0">
                <a:solidFill>
                  <a:prstClr val="black"/>
                </a:solidFill>
              </a:rPr>
              <a:t>					</a:t>
            </a:r>
            <a:endParaRPr lang="en-US" altLang="en-US" sz="32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US" alt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287" y="3124200"/>
            <a:ext cx="259079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alt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Proposals</a:t>
            </a:r>
          </a:p>
          <a:p>
            <a:pPr marL="1028700" lvl="1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 a </a:t>
            </a:r>
            <a:r>
              <a:rPr lang="en-U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group </a:t>
            </a: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educators </a:t>
            </a: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psychologists</a:t>
            </a:r>
            <a:endParaRPr lang="en-US" altLang="en-US" sz="32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rganize a </a:t>
            </a:r>
            <a:r>
              <a:rPr lang="en-U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interest group </a:t>
            </a: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the </a:t>
            </a:r>
            <a:r>
              <a:rPr lang="en-U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</a:t>
            </a: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 </a:t>
            </a:r>
          </a:p>
          <a:p>
            <a:pPr marL="1028700" lvl="1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evelop a </a:t>
            </a:r>
            <a:r>
              <a:rPr lang="en-U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of educational institutions </a:t>
            </a: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interested in AR/VR-based teaching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 sources of </a:t>
            </a:r>
            <a:r>
              <a:rPr lang="en-U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financing</a:t>
            </a:r>
            <a:endParaRPr lang="en-US" alt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6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69" y="76200"/>
            <a:ext cx="90678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en-US" sz="8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 !</a:t>
            </a:r>
          </a:p>
          <a:p>
            <a:pPr algn="ctr"/>
            <a:r>
              <a:rPr lang="en-US" alt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pPr algn="ctr"/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avaninsky@hostos.cuny.edu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215" y="10510"/>
            <a:ext cx="9077785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Proposal 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learning in Augmented or Virtual reality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and encouraging assessment                             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29" y="3048000"/>
            <a:ext cx="4145280" cy="259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048000"/>
            <a:ext cx="4501515" cy="2590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6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Augmented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ntegration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of digital information with the user's environment in real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Virtual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rtificial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environment that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 presented 	in a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way that the user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accepts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reality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Both provide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doing</a:t>
            </a: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U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</a:t>
            </a: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(reported)</a:t>
            </a:r>
          </a:p>
          <a:p>
            <a:endParaRPr lang="en-US" alt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4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16" t="31111" r="38334" b="12593"/>
          <a:stretch/>
        </p:blipFill>
        <p:spPr>
          <a:xfrm>
            <a:off x="1143000" y="2384524"/>
            <a:ext cx="6769389" cy="4280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47" y="76200"/>
            <a:ext cx="9143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The Pokémon: AR – based game</a:t>
            </a:r>
          </a:p>
          <a:p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User’s actual environment is augmented with digital characters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916" t="20000" r="13751" b="6667"/>
          <a:stretch/>
        </p:blipFill>
        <p:spPr>
          <a:xfrm>
            <a:off x="-4267" y="1524000"/>
            <a:ext cx="5338267" cy="3736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898" y="0"/>
            <a:ext cx="9055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AR is currently applied in 	teaching biology and anatomy</a:t>
            </a:r>
          </a:p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 zspace.com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297" t="8148" r="14645" b="17778"/>
          <a:stretch/>
        </p:blipFill>
        <p:spPr>
          <a:xfrm>
            <a:off x="3947901" y="3392393"/>
            <a:ext cx="5143011" cy="33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-76200"/>
            <a:ext cx="9067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How to use AR in mathematics?</a:t>
            </a:r>
          </a:p>
          <a:p>
            <a:pPr>
              <a:spcBef>
                <a:spcPts val="0"/>
              </a:spcBef>
            </a:pPr>
            <a:endParaRPr lang="en-US" sz="4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ounterintuitive 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athematical objects</a:t>
            </a:r>
          </a:p>
          <a:p>
            <a:pPr marL="1485900" lvl="2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1: Mobius strip – surface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side and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one boundary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819400"/>
            <a:ext cx="4424932" cy="40179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7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08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2: Klein bottle - a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non-orientable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upload.wikimedia.org/wikipedia/commons/2/2d/Klein_bottle_transluc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810868" cy="44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6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667000"/>
            <a:ext cx="6113862" cy="3974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9143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Virtual reality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in contrast to AR, 	provides complete immersion 	into a world designed to serve 	specific educational goals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957F-8106-4CE7-9C58-75660071920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8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82</Words>
  <Application>Microsoft Office PowerPoint</Application>
  <PresentationFormat>On-screen Show (4:3)</PresentationFormat>
  <Paragraphs>157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Office Theme</vt:lpstr>
      <vt:lpstr>Teaching and learning mathematics in the AR/VR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</dc:creator>
  <cp:lastModifiedBy>AV-Dell-I7</cp:lastModifiedBy>
  <cp:revision>333</cp:revision>
  <dcterms:created xsi:type="dcterms:W3CDTF">2006-08-16T00:00:00Z</dcterms:created>
  <dcterms:modified xsi:type="dcterms:W3CDTF">2017-01-05T03:00:11Z</dcterms:modified>
</cp:coreProperties>
</file>