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5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5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54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4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47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48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5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49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53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43.xml"/>
  <Override ContentType="application/vnd.openxmlformats-officedocument.presentationml.slide+xml" PartName="/ppt/slides/slide35.xml"/>
  <Override ContentType="application/vnd.openxmlformats-officedocument.presentationml.slide+xml" PartName="/ppt/slides/slide5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50.xml"/>
  <Override ContentType="application/vnd.openxmlformats-officedocument.presentationml.slide+xml" PartName="/ppt/slides/slide34.xml"/>
  <Override ContentType="application/vnd.openxmlformats-officedocument.presentationml.slide+xml" PartName="/ppt/slides/slide33.xml"/>
  <Override ContentType="application/vnd.openxmlformats-officedocument.presentationml.slide+xml" PartName="/ppt/slides/slide51.xml"/>
  <Override ContentType="application/vnd.openxmlformats-officedocument.presentationml.slide+xml" PartName="/ppt/slides/slide16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7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54.xml"/>
  <Override ContentType="application/vnd.openxmlformats-officedocument.presentationml.slide+xml" PartName="/ppt/slides/slide36.xml"/>
  <Override ContentType="application/vnd.openxmlformats-officedocument.presentationml.slide+xml" PartName="/ppt/slides/slide23.xml"/>
  <Override ContentType="application/vnd.openxmlformats-officedocument.presentationml.slide+xml" PartName="/ppt/slides/slide49.xml"/>
  <Override ContentType="application/vnd.openxmlformats-officedocument.presentationml.slide+xml" PartName="/ppt/slides/slide10.xml"/>
  <Override ContentType="application/vnd.openxmlformats-officedocument.presentationml.slide+xml" PartName="/ppt/slides/slide6.xml"/>
  <Override ContentType="application/vnd.openxmlformats-officedocument.presentationml.slide+xml" PartName="/ppt/slides/slide53.xml"/>
  <Override ContentType="application/vnd.openxmlformats-officedocument.presentationml.slide+xml" PartName="/ppt/slides/slide40.xml"/>
  <Override ContentType="application/vnd.openxmlformats-officedocument.presentationml.slide+xml" PartName="/ppt/slides/slide4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9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12.xml"/>
  <Override ContentType="application/vnd.openxmlformats-officedocument.presentationml.slide+xml" PartName="/ppt/slides/slide4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8.xml"/>
  <Override ContentType="application/vnd.openxmlformats-officedocument.presentationml.slide+xml" PartName="/ppt/slides/slide46.xml"/>
  <Override ContentType="application/vnd.openxmlformats-officedocument.presentationml.slide+xml" PartName="/ppt/slides/slide8.xml"/>
  <Override ContentType="application/vnd.openxmlformats-officedocument.presentationml.slide+xml" PartName="/ppt/slides/slide55.xml"/>
  <Override ContentType="application/vnd.openxmlformats-officedocument.presentationml.slide+xml" PartName="/ppt/slides/slide29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45.xml"/>
  <Override ContentType="application/vnd.openxmlformats-officedocument.presentationml.slide+xml" PartName="/ppt/slides/slide28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7.xml"/>
  <Override ContentType="application/vnd.openxmlformats-officedocument.presentationml.slide+xml" PartName="/ppt/slides/slide2.xml"/>
  <Override ContentType="application/vnd.openxmlformats-officedocument.presentationml.slide+xml" PartName="/ppt/slides/slide44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01" r:id="rId50"/>
    <p:sldId id="302" r:id="rId51"/>
    <p:sldId id="303" r:id="rId52"/>
    <p:sldId id="304" r:id="rId53"/>
    <p:sldId id="305" r:id="rId54"/>
    <p:sldId id="306" r:id="rId55"/>
    <p:sldId id="307" r:id="rId56"/>
    <p:sldId id="308" r:id="rId57"/>
    <p:sldId id="309" r:id="rId58"/>
    <p:sldId id="310" r:id="rId5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6.xml"/><Relationship Id="rId42" Type="http://schemas.openxmlformats.org/officeDocument/2006/relationships/slide" Target="slides/slide38.xml"/><Relationship Id="rId41" Type="http://schemas.openxmlformats.org/officeDocument/2006/relationships/slide" Target="slides/slide37.xml"/><Relationship Id="rId44" Type="http://schemas.openxmlformats.org/officeDocument/2006/relationships/slide" Target="slides/slide40.xml"/><Relationship Id="rId43" Type="http://schemas.openxmlformats.org/officeDocument/2006/relationships/slide" Target="slides/slide39.xml"/><Relationship Id="rId46" Type="http://schemas.openxmlformats.org/officeDocument/2006/relationships/slide" Target="slides/slide42.xml"/><Relationship Id="rId45" Type="http://schemas.openxmlformats.org/officeDocument/2006/relationships/slide" Target="slides/slide41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48" Type="http://schemas.openxmlformats.org/officeDocument/2006/relationships/slide" Target="slides/slide44.xml"/><Relationship Id="rId47" Type="http://schemas.openxmlformats.org/officeDocument/2006/relationships/slide" Target="slides/slide43.xml"/><Relationship Id="rId49" Type="http://schemas.openxmlformats.org/officeDocument/2006/relationships/slide" Target="slides/slide4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33" Type="http://schemas.openxmlformats.org/officeDocument/2006/relationships/slide" Target="slides/slide29.xml"/><Relationship Id="rId32" Type="http://schemas.openxmlformats.org/officeDocument/2006/relationships/slide" Target="slides/slide28.xml"/><Relationship Id="rId35" Type="http://schemas.openxmlformats.org/officeDocument/2006/relationships/slide" Target="slides/slide31.xml"/><Relationship Id="rId34" Type="http://schemas.openxmlformats.org/officeDocument/2006/relationships/slide" Target="slides/slide30.xml"/><Relationship Id="rId37" Type="http://schemas.openxmlformats.org/officeDocument/2006/relationships/slide" Target="slides/slide33.xml"/><Relationship Id="rId36" Type="http://schemas.openxmlformats.org/officeDocument/2006/relationships/slide" Target="slides/slide32.xml"/><Relationship Id="rId39" Type="http://schemas.openxmlformats.org/officeDocument/2006/relationships/slide" Target="slides/slide35.xml"/><Relationship Id="rId38" Type="http://schemas.openxmlformats.org/officeDocument/2006/relationships/slide" Target="slides/slide34.xml"/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29" Type="http://schemas.openxmlformats.org/officeDocument/2006/relationships/slide" Target="slides/slide25.xml"/><Relationship Id="rId51" Type="http://schemas.openxmlformats.org/officeDocument/2006/relationships/slide" Target="slides/slide47.xml"/><Relationship Id="rId50" Type="http://schemas.openxmlformats.org/officeDocument/2006/relationships/slide" Target="slides/slide46.xml"/><Relationship Id="rId53" Type="http://schemas.openxmlformats.org/officeDocument/2006/relationships/slide" Target="slides/slide49.xml"/><Relationship Id="rId52" Type="http://schemas.openxmlformats.org/officeDocument/2006/relationships/slide" Target="slides/slide48.xml"/><Relationship Id="rId11" Type="http://schemas.openxmlformats.org/officeDocument/2006/relationships/slide" Target="slides/slide7.xml"/><Relationship Id="rId55" Type="http://schemas.openxmlformats.org/officeDocument/2006/relationships/slide" Target="slides/slide51.xml"/><Relationship Id="rId10" Type="http://schemas.openxmlformats.org/officeDocument/2006/relationships/slide" Target="slides/slide6.xml"/><Relationship Id="rId54" Type="http://schemas.openxmlformats.org/officeDocument/2006/relationships/slide" Target="slides/slide50.xml"/><Relationship Id="rId13" Type="http://schemas.openxmlformats.org/officeDocument/2006/relationships/slide" Target="slides/slide9.xml"/><Relationship Id="rId57" Type="http://schemas.openxmlformats.org/officeDocument/2006/relationships/slide" Target="slides/slide53.xml"/><Relationship Id="rId12" Type="http://schemas.openxmlformats.org/officeDocument/2006/relationships/slide" Target="slides/slide8.xml"/><Relationship Id="rId56" Type="http://schemas.openxmlformats.org/officeDocument/2006/relationships/slide" Target="slides/slide52.xml"/><Relationship Id="rId15" Type="http://schemas.openxmlformats.org/officeDocument/2006/relationships/slide" Target="slides/slide11.xml"/><Relationship Id="rId59" Type="http://schemas.openxmlformats.org/officeDocument/2006/relationships/slide" Target="slides/slide55.xml"/><Relationship Id="rId14" Type="http://schemas.openxmlformats.org/officeDocument/2006/relationships/slide" Target="slides/slide10.xml"/><Relationship Id="rId58" Type="http://schemas.openxmlformats.org/officeDocument/2006/relationships/slide" Target="slides/slide5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Shape 16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Shape 1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Shape 17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Shape 17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Shape 1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Shape 18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Shape 1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Shape 2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Shape 20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Shape 21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Shape 21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" name="Shape 22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" name="Shape 22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2" name="Shape 23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8" name="Shape 23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4" name="Shape 24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0" name="Shape 25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6" name="Shape 25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2" name="Shape 26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8" name="Shape 26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4" name="Shape 27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9" name="Shape 27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4" name="Shape 28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0" name="Shape 29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6" name="Shape 29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2" name="Shape 30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8" name="Shape 30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4" name="Shape 31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0" name="Shape 32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Shape 32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Shape 32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Shape 33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3" name="Shape 33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7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Shape 33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9" name="Shape 33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3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Shape 34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5" name="Shape 34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0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Shape 35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2" name="Shape 3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7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Shape 35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9" name="Shape 35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3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Shape 36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5" name="Shape 3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8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Shape 3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0" name="Shape 3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.jp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6.jp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3.jp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2.jp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4.jpg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9.xml"/><Relationship Id="rId3" Type="http://schemas.openxmlformats.org/officeDocument/2006/relationships/image" Target="../media/image5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2.xml"/></Relationships>
</file>

<file path=ppt/slides/_rels/slide5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3.xml"/></Relationships>
</file>

<file path=ppt/slides/_rels/slide5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4.xml"/></Relationships>
</file>

<file path=ppt/slides/_rels/slide5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80782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6000">
                <a:latin typeface="Calibri"/>
                <a:ea typeface="Calibri"/>
                <a:cs typeface="Calibri"/>
                <a:sym typeface="Calibri"/>
              </a:rPr>
              <a:t>PROMOTING BANNED BOOKS IN THE CITY TECH LIBRARY</a:t>
            </a:r>
            <a:endParaRPr b="1" sz="6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32135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latin typeface="Calibri"/>
                <a:ea typeface="Calibri"/>
                <a:cs typeface="Calibri"/>
                <a:sym typeface="Calibri"/>
              </a:rPr>
              <a:t>JUNIOR TIDAL</a:t>
            </a:r>
            <a:br>
              <a:rPr b="1" lang="en" sz="3000">
                <a:latin typeface="Calibri"/>
                <a:ea typeface="Calibri"/>
                <a:cs typeface="Calibri"/>
                <a:sym typeface="Calibri"/>
              </a:rPr>
            </a:br>
            <a:r>
              <a:rPr b="1" lang="en" sz="3000">
                <a:latin typeface="Calibri"/>
                <a:ea typeface="Calibri"/>
                <a:cs typeface="Calibri"/>
                <a:sym typeface="Calibri"/>
              </a:rPr>
              <a:t>WEB SERVICES &amp; MULTIMEDIA LIBRARIAN</a:t>
            </a:r>
            <a:endParaRPr b="1"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latin typeface="Calibri"/>
                <a:ea typeface="Calibri"/>
                <a:cs typeface="Calibri"/>
                <a:sym typeface="Calibri"/>
              </a:rPr>
              <a:t>NEW YORK CITY COLLEGE OF TECHNOLOGY</a:t>
            </a:r>
            <a:endParaRPr b="1" sz="30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5200">
                <a:latin typeface="Calibri"/>
                <a:ea typeface="Calibri"/>
                <a:cs typeface="Calibri"/>
                <a:sym typeface="Calibri"/>
              </a:rPr>
              <a:t>BACKGROUND </a:t>
            </a:r>
            <a:endParaRPr b="1" sz="4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5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4000"/>
          </a:p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5000"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311700" y="20350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COME FROM DIVERSE BACKGROUNDS</a:t>
            </a:r>
            <a:endParaRPr b="1" sz="36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5200">
                <a:latin typeface="Calibri"/>
                <a:ea typeface="Calibri"/>
                <a:cs typeface="Calibri"/>
                <a:sym typeface="Calibri"/>
              </a:rPr>
              <a:t>BACKGROUND </a:t>
            </a:r>
            <a:endParaRPr b="1" sz="4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5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4000"/>
          </a:p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5000"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311700" y="21263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35% ARE BORN OUTSIDE THE U.S.</a:t>
            </a:r>
            <a:endParaRPr b="1" sz="36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x="311700" y="2932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5200">
                <a:latin typeface="Calibri"/>
                <a:ea typeface="Calibri"/>
                <a:cs typeface="Calibri"/>
                <a:sym typeface="Calibri"/>
              </a:rPr>
              <a:t>BACKGROUND </a:t>
            </a:r>
            <a:endParaRPr b="1" sz="4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4000"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000"/>
          </a:p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311700" y="18228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73% SPEAK A LANGUAGE OTHER THAN ENGLISH AT HOME</a:t>
            </a:r>
            <a:endParaRPr b="1" sz="36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5200">
                <a:latin typeface="Calibri"/>
                <a:ea typeface="Calibri"/>
                <a:cs typeface="Calibri"/>
                <a:sym typeface="Calibri"/>
              </a:rPr>
              <a:t>BACKGROUND </a:t>
            </a:r>
            <a:endParaRPr b="1" sz="4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5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4000"/>
          </a:p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5000"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311700" y="19239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61% REPORT A HOUSEHOLD INCOME LESS THAN $30K</a:t>
            </a:r>
            <a:endParaRPr b="1" sz="36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5200">
                <a:latin typeface="Calibri"/>
                <a:ea typeface="Calibri"/>
                <a:cs typeface="Calibri"/>
                <a:sym typeface="Calibri"/>
              </a:rPr>
              <a:t>BACKGROUND </a:t>
            </a:r>
            <a:endParaRPr b="1" sz="4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5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4000"/>
          </a:p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5000"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311700" y="17271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OVER 83% OF STUDENTS SELF</a:t>
            </a:r>
            <a:r>
              <a:rPr b="1" lang="en"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b="1" lang="en"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IDENTIFY AS NON</a:t>
            </a:r>
            <a:r>
              <a:rPr b="1" lang="en"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b="1" lang="en"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WHITE.</a:t>
            </a:r>
            <a:endParaRPr b="1" sz="36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type="title"/>
          </p:nvPr>
        </p:nvSpPr>
        <p:spPr>
          <a:xfrm>
            <a:off x="311700" y="2047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800">
                <a:latin typeface="Calibri"/>
                <a:ea typeface="Calibri"/>
                <a:cs typeface="Calibri"/>
                <a:sym typeface="Calibri"/>
              </a:rPr>
              <a:t>PROMOTING BANNED BOOKS FROM THE COLLECTION </a:t>
            </a:r>
            <a:endParaRPr b="1" sz="4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311700" y="19492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57200" lvl="0" marL="4572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alibri"/>
              <a:buChar char="●"/>
            </a:pPr>
            <a:r>
              <a:rPr b="1" lang="en"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SOCIAL MEDIA</a:t>
            </a:r>
            <a:endParaRPr b="1" sz="36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alibri"/>
              <a:buChar char="●"/>
            </a:pPr>
            <a:r>
              <a:rPr b="1" lang="en"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PHYSICAL PROMOTION</a:t>
            </a:r>
            <a:endParaRPr b="1" sz="36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alibri"/>
              <a:buChar char="●"/>
            </a:pPr>
            <a:r>
              <a:rPr b="1" lang="en"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IMPACT OF PROMOTING BANNED BOOKS</a:t>
            </a:r>
            <a:endParaRPr b="1" sz="36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latin typeface="Calibri"/>
                <a:ea typeface="Calibri"/>
                <a:cs typeface="Calibri"/>
                <a:sym typeface="Calibri"/>
              </a:rPr>
              <a:t>PROMOTING BANNED BOOKS FROM THE COLLECTION </a:t>
            </a:r>
            <a:endParaRPr b="1"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000"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</p:txBody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311700" y="19872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CITY TECH LIBRARY CELEBRATES BANNED BOOKS WEEK EVERY SEPTEMBER </a:t>
            </a:r>
            <a:endParaRPr b="1" sz="36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latin typeface="Calibri"/>
                <a:ea typeface="Calibri"/>
                <a:cs typeface="Calibri"/>
                <a:sym typeface="Calibri"/>
              </a:rPr>
              <a:t>PROMOTING BANNED BOOKS FROM THE COLLECTION </a:t>
            </a:r>
            <a:endParaRPr b="1"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000"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</p:txBody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x="311700" y="19872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WE HAVE BEEN DOING THIS FOR THE LAST 10 YEARS</a:t>
            </a:r>
            <a:r>
              <a:rPr b="1" lang="en"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1" sz="36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000">
                <a:latin typeface="Calibri"/>
                <a:ea typeface="Calibri"/>
                <a:cs typeface="Calibri"/>
                <a:sym typeface="Calibri"/>
              </a:rPr>
              <a:t>PROMOTING BANNED BOOKS FROM THE COLLECTION </a:t>
            </a:r>
            <a:endParaRPr b="1"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4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/>
          </a:p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000"/>
          </a:p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Shape 157"/>
          <p:cNvSpPr txBox="1"/>
          <p:nvPr>
            <p:ph idx="1" type="body"/>
          </p:nvPr>
        </p:nvSpPr>
        <p:spPr>
          <a:xfrm>
            <a:off x="311700" y="21642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LED BY THE INTERNAL PUBLIC RELATIONS, OUTREACH, AND MARKETING (PROM) COMMITTEE </a:t>
            </a:r>
            <a:endParaRPr b="1" sz="36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000">
                <a:latin typeface="Calibri"/>
                <a:ea typeface="Calibri"/>
                <a:cs typeface="Calibri"/>
                <a:sym typeface="Calibri"/>
              </a:rPr>
              <a:t>PROMOTING BANNED BOOKS FROM THE COLLECTION </a:t>
            </a:r>
            <a:endParaRPr b="1"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Shape 163"/>
          <p:cNvSpPr txBox="1"/>
          <p:nvPr>
            <p:ph idx="1" type="body"/>
          </p:nvPr>
        </p:nvSpPr>
        <p:spPr>
          <a:xfrm>
            <a:off x="311700" y="20883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PROM USES A VARIETY OF PROMOTION EFFORTS</a:t>
            </a:r>
            <a:endParaRPr b="1" sz="36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2173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6000">
                <a:latin typeface="Calibri"/>
                <a:ea typeface="Calibri"/>
                <a:cs typeface="Calibri"/>
                <a:sym typeface="Calibri"/>
              </a:rPr>
              <a:t>OUTLINE</a:t>
            </a:r>
            <a:endParaRPr b="1" sz="6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311700" y="13548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latin typeface="Calibri"/>
                <a:ea typeface="Calibri"/>
                <a:cs typeface="Calibri"/>
                <a:sym typeface="Calibri"/>
              </a:rPr>
              <a:t>BACKGROUND ON CITY TECH </a:t>
            </a:r>
            <a:endParaRPr b="1"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3000">
                <a:latin typeface="Calibri"/>
                <a:ea typeface="Calibri"/>
                <a:cs typeface="Calibri"/>
                <a:sym typeface="Calibri"/>
              </a:rPr>
              <a:t>PROMOTING BANNED BOOKS IN THE COLLECTION</a:t>
            </a:r>
            <a:endParaRPr b="1" sz="3000">
              <a:latin typeface="Calibri"/>
              <a:ea typeface="Calibri"/>
              <a:cs typeface="Calibri"/>
              <a:sym typeface="Calibri"/>
            </a:endParaRPr>
          </a:p>
          <a:p>
            <a:pPr indent="-419100" lvl="0" marL="457200">
              <a:spcBef>
                <a:spcPts val="1600"/>
              </a:spcBef>
              <a:spcAft>
                <a:spcPts val="0"/>
              </a:spcAft>
              <a:buSzPts val="3000"/>
              <a:buFont typeface="Calibri"/>
              <a:buChar char="●"/>
            </a:pPr>
            <a:r>
              <a:rPr b="1" lang="en" sz="3000">
                <a:latin typeface="Calibri"/>
                <a:ea typeface="Calibri"/>
                <a:cs typeface="Calibri"/>
                <a:sym typeface="Calibri"/>
              </a:rPr>
              <a:t>PHYSICAL PROMOTION</a:t>
            </a:r>
            <a:endParaRPr b="1" sz="3000">
              <a:latin typeface="Calibri"/>
              <a:ea typeface="Calibri"/>
              <a:cs typeface="Calibri"/>
              <a:sym typeface="Calibri"/>
            </a:endParaRPr>
          </a:p>
          <a:p>
            <a:pPr indent="-419100" lvl="0" marL="457200">
              <a:spcBef>
                <a:spcPts val="0"/>
              </a:spcBef>
              <a:spcAft>
                <a:spcPts val="0"/>
              </a:spcAft>
              <a:buSzPts val="3000"/>
              <a:buFont typeface="Calibri"/>
              <a:buChar char="●"/>
            </a:pPr>
            <a:r>
              <a:rPr b="1" lang="en" sz="3000">
                <a:latin typeface="Calibri"/>
                <a:ea typeface="Calibri"/>
                <a:cs typeface="Calibri"/>
                <a:sym typeface="Calibri"/>
              </a:rPr>
              <a:t>SOCIAL MEDIA PROMOTION</a:t>
            </a:r>
            <a:endParaRPr b="1" sz="3000">
              <a:latin typeface="Calibri"/>
              <a:ea typeface="Calibri"/>
              <a:cs typeface="Calibri"/>
              <a:sym typeface="Calibri"/>
            </a:endParaRPr>
          </a:p>
          <a:p>
            <a:pPr indent="-419100" lvl="0" marL="457200">
              <a:spcBef>
                <a:spcPts val="0"/>
              </a:spcBef>
              <a:spcAft>
                <a:spcPts val="0"/>
              </a:spcAft>
              <a:buSzPts val="3000"/>
              <a:buFont typeface="Calibri"/>
              <a:buChar char="●"/>
            </a:pPr>
            <a:r>
              <a:rPr b="1" lang="en" sz="3000">
                <a:latin typeface="Calibri"/>
                <a:ea typeface="Calibri"/>
                <a:cs typeface="Calibri"/>
                <a:sym typeface="Calibri"/>
              </a:rPr>
              <a:t>IMPACT OF PROMOTING BANNED BOOKS</a:t>
            </a:r>
            <a:endParaRPr b="1"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b="1" sz="30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6000">
                <a:latin typeface="Calibri"/>
                <a:ea typeface="Calibri"/>
                <a:cs typeface="Calibri"/>
                <a:sym typeface="Calibri"/>
              </a:rPr>
              <a:t>SOCIAL MEDIA</a:t>
            </a:r>
            <a:endParaRPr b="1" sz="6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200"/>
          </a:p>
        </p:txBody>
      </p:sp>
      <p:sp>
        <p:nvSpPr>
          <p:cNvPr id="169" name="Shape 169"/>
          <p:cNvSpPr txBox="1"/>
          <p:nvPr>
            <p:ph idx="1" type="body"/>
          </p:nvPr>
        </p:nvSpPr>
        <p:spPr>
          <a:xfrm>
            <a:off x="311700" y="17271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POSTS TO LIBRARYBUZZ, OUR LIBRARY BLOG </a:t>
            </a:r>
            <a:endParaRPr b="1" sz="36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rPr b="1" lang="en" sz="3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HTTPS://LIBRARY.CITYTECH.CUNY.EDU/BLOG</a:t>
            </a:r>
            <a:endParaRPr b="1" sz="3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" name="Shape 17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95400" y="152400"/>
            <a:ext cx="6356967" cy="48387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" name="Shape 17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96750" y="152400"/>
            <a:ext cx="4702450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6000">
                <a:latin typeface="Calibri"/>
                <a:ea typeface="Calibri"/>
                <a:cs typeface="Calibri"/>
                <a:sym typeface="Calibri"/>
              </a:rPr>
              <a:t>SOCIAL MEDIA</a:t>
            </a:r>
            <a:endParaRPr b="1" sz="3000"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Shape 185"/>
          <p:cNvSpPr txBox="1"/>
          <p:nvPr>
            <p:ph idx="1" type="body"/>
          </p:nvPr>
        </p:nvSpPr>
        <p:spPr>
          <a:xfrm>
            <a:off x="311700" y="19745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IFTTT.COM </a:t>
            </a:r>
            <a:r>
              <a:rPr b="1" lang="en"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b="1" lang="en"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IF THIS THEN THAT IS A WEBSITE THAT TRIGGERS OTHER SOCIAL MEDIA SITES DEPENDING ON CERTAIN CONDITIONS  </a:t>
            </a:r>
            <a:endParaRPr b="1" sz="36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6000">
                <a:latin typeface="Calibri"/>
                <a:ea typeface="Calibri"/>
                <a:cs typeface="Calibri"/>
                <a:sym typeface="Calibri"/>
              </a:rPr>
              <a:t>SOCIAL MEDIA</a:t>
            </a:r>
            <a:endParaRPr b="1" sz="3000"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Shape 191"/>
          <p:cNvSpPr txBox="1"/>
          <p:nvPr>
            <p:ph idx="1" type="body"/>
          </p:nvPr>
        </p:nvSpPr>
        <p:spPr>
          <a:xfrm>
            <a:off x="311700" y="20938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POST TO THE BLOG IS THE TRIGGER ACTIVATING SOCIAL MEDIA PLATFORMS</a:t>
            </a:r>
            <a:endParaRPr b="1" sz="36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6000">
                <a:latin typeface="Calibri"/>
                <a:ea typeface="Calibri"/>
                <a:cs typeface="Calibri"/>
                <a:sym typeface="Calibri"/>
              </a:rPr>
              <a:t>SOCIAL MEDIA</a:t>
            </a:r>
            <a:endParaRPr b="1" sz="3000"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Shape 197"/>
          <p:cNvSpPr txBox="1"/>
          <p:nvPr>
            <p:ph idx="1" type="body"/>
          </p:nvPr>
        </p:nvSpPr>
        <p:spPr>
          <a:xfrm>
            <a:off x="311700" y="20938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TWITTER AND FACEBOOK ARE AUTOMATICALLY UPDATED USING IFTTT.COM </a:t>
            </a:r>
            <a:endParaRPr b="1" sz="36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6000">
                <a:latin typeface="Calibri"/>
                <a:ea typeface="Calibri"/>
                <a:cs typeface="Calibri"/>
                <a:sym typeface="Calibri"/>
              </a:rPr>
              <a:t>SOCIAL MEDIA</a:t>
            </a:r>
            <a:endParaRPr b="1" sz="3000"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3" name="Shape 203"/>
          <p:cNvSpPr txBox="1"/>
          <p:nvPr>
            <p:ph idx="1" type="body"/>
          </p:nvPr>
        </p:nvSpPr>
        <p:spPr>
          <a:xfrm>
            <a:off x="311700" y="17271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TWITTER AND FACEBOOK HEADERS USE BANNERS PROVIDED FROM ALA </a:t>
            </a:r>
            <a:endParaRPr b="1" sz="36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8" name="Shape 20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8401981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3" name="Shape 2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8507603" cy="4838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6000">
                <a:latin typeface="Calibri"/>
                <a:ea typeface="Calibri"/>
                <a:cs typeface="Calibri"/>
                <a:sym typeface="Calibri"/>
              </a:rPr>
              <a:t>SOCIAL MEDIA</a:t>
            </a:r>
            <a:endParaRPr b="1" sz="3000"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9" name="Shape 219"/>
          <p:cNvSpPr txBox="1"/>
          <p:nvPr>
            <p:ph idx="1" type="body"/>
          </p:nvPr>
        </p:nvSpPr>
        <p:spPr>
          <a:xfrm>
            <a:off x="311700" y="15698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WE ALSO POST PHOTOS OF OUR DISPLAYS ON INSTAGRAM</a:t>
            </a:r>
            <a:endParaRPr b="1" sz="36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5200">
                <a:latin typeface="Calibri"/>
                <a:ea typeface="Calibri"/>
                <a:cs typeface="Calibri"/>
                <a:sym typeface="Calibri"/>
              </a:rPr>
              <a:t>BACKGROUND </a:t>
            </a:r>
            <a:endParaRPr b="1" sz="4000"/>
          </a:p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2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311700" y="20762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 sz="3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NEW YORK CITY COLLEGE OF TECHNOLOGY </a:t>
            </a:r>
            <a:endParaRPr b="1" sz="3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4" name="Shape 2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52438" y="152400"/>
            <a:ext cx="7239119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/>
          <p:nvPr>
            <p:ph type="title"/>
          </p:nvPr>
        </p:nvSpPr>
        <p:spPr>
          <a:xfrm>
            <a:off x="311700" y="1882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6000">
                <a:latin typeface="Calibri"/>
                <a:ea typeface="Calibri"/>
                <a:cs typeface="Calibri"/>
                <a:sym typeface="Calibri"/>
              </a:rPr>
              <a:t>PHYSICAL PROMOTION</a:t>
            </a:r>
            <a:endParaRPr b="1" sz="60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800">
                <a:latin typeface="Calibri"/>
                <a:ea typeface="Calibri"/>
                <a:cs typeface="Calibri"/>
                <a:sym typeface="Calibri"/>
              </a:rPr>
              <a:t>PHYSICAL PROMOTION</a:t>
            </a:r>
            <a:endParaRPr b="1" sz="4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5" name="Shape 235"/>
          <p:cNvSpPr txBox="1"/>
          <p:nvPr>
            <p:ph idx="1" type="body"/>
          </p:nvPr>
        </p:nvSpPr>
        <p:spPr>
          <a:xfrm>
            <a:off x="311700" y="15066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WE USED A BOOK DISPLAY TO HIDE BOOK COVERS.</a:t>
            </a:r>
            <a:endParaRPr b="1" sz="36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800">
                <a:latin typeface="Calibri"/>
                <a:ea typeface="Calibri"/>
                <a:cs typeface="Calibri"/>
                <a:sym typeface="Calibri"/>
              </a:rPr>
              <a:t>PHYSICAL PROMOTION</a:t>
            </a:r>
            <a:endParaRPr b="1" sz="4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000"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1" name="Shape 241"/>
          <p:cNvSpPr txBox="1"/>
          <p:nvPr>
            <p:ph idx="1" type="body"/>
          </p:nvPr>
        </p:nvSpPr>
        <p:spPr>
          <a:xfrm>
            <a:off x="311700" y="19492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WORKFLOW CONSISTS OF DEVELOPING A LIST OF BANNED BOOKS</a:t>
            </a:r>
            <a:endParaRPr b="1" sz="36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800">
                <a:latin typeface="Calibri"/>
                <a:ea typeface="Calibri"/>
                <a:cs typeface="Calibri"/>
                <a:sym typeface="Calibri"/>
              </a:rPr>
              <a:t>PHYSICAL PROMOTION</a:t>
            </a:r>
            <a:endParaRPr b="1" sz="4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000"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7" name="Shape 247"/>
          <p:cNvSpPr txBox="1"/>
          <p:nvPr>
            <p:ph idx="1" type="body"/>
          </p:nvPr>
        </p:nvSpPr>
        <p:spPr>
          <a:xfrm>
            <a:off x="311700" y="19366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COLLEGE ASSISTANTS, STAFF, AND LIBRARIANS PULL BOOKS FROM THE STACKS</a:t>
            </a:r>
            <a:endParaRPr b="1" sz="36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800">
                <a:latin typeface="Calibri"/>
                <a:ea typeface="Calibri"/>
                <a:cs typeface="Calibri"/>
                <a:sym typeface="Calibri"/>
              </a:rPr>
              <a:t>PHYSICAL PROMOTION</a:t>
            </a:r>
            <a:endParaRPr b="1" sz="4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000"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3" name="Shape 253"/>
          <p:cNvSpPr txBox="1"/>
          <p:nvPr>
            <p:ph idx="1" type="body"/>
          </p:nvPr>
        </p:nvSpPr>
        <p:spPr>
          <a:xfrm>
            <a:off x="311700" y="18915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BOOKS ARE GIVEN TO TECHNICAL SERVICES DEPARTMENT FOR “PROCESSING.”</a:t>
            </a:r>
            <a:endParaRPr b="1" sz="36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800">
                <a:latin typeface="Calibri"/>
                <a:ea typeface="Calibri"/>
                <a:cs typeface="Calibri"/>
                <a:sym typeface="Calibri"/>
              </a:rPr>
              <a:t>PHYSICAL PROMOTION</a:t>
            </a:r>
            <a:endParaRPr b="1" sz="4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000"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9" name="Shape 259"/>
          <p:cNvSpPr txBox="1"/>
          <p:nvPr>
            <p:ph idx="1" type="body"/>
          </p:nvPr>
        </p:nvSpPr>
        <p:spPr>
          <a:xfrm>
            <a:off x="311700" y="17271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BOOK COVERS ARE WRAPPED </a:t>
            </a:r>
            <a:endParaRPr b="1" sz="36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800">
                <a:latin typeface="Calibri"/>
                <a:ea typeface="Calibri"/>
                <a:cs typeface="Calibri"/>
                <a:sym typeface="Calibri"/>
              </a:rPr>
              <a:t>PHYSICAL PROMOTION</a:t>
            </a:r>
            <a:endParaRPr b="1" sz="4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000"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5" name="Shape 265"/>
          <p:cNvSpPr txBox="1"/>
          <p:nvPr>
            <p:ph idx="1" type="body"/>
          </p:nvPr>
        </p:nvSpPr>
        <p:spPr>
          <a:xfrm>
            <a:off x="311700" y="17271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REASONS WHY THE BOOK WAS BANNED IS WRITTEN ON THE BOOK COVER</a:t>
            </a:r>
            <a:endParaRPr b="1" sz="36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800">
                <a:latin typeface="Calibri"/>
                <a:ea typeface="Calibri"/>
                <a:cs typeface="Calibri"/>
                <a:sym typeface="Calibri"/>
              </a:rPr>
              <a:t>PHYSICAL PROMOTION</a:t>
            </a:r>
            <a:endParaRPr b="1" sz="4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000"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1" name="Shape 271"/>
          <p:cNvSpPr txBox="1"/>
          <p:nvPr>
            <p:ph idx="1" type="body"/>
          </p:nvPr>
        </p:nvSpPr>
        <p:spPr>
          <a:xfrm>
            <a:off x="311700" y="17848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 THE PAST WE ALSO HELD SCREENINGS OF FILMS BASED ON BANNED BOOKS </a:t>
            </a:r>
            <a:endParaRPr b="1" sz="36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" name="Shape 27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95754" y="0"/>
            <a:ext cx="6752492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5200">
                <a:latin typeface="Calibri"/>
                <a:ea typeface="Calibri"/>
                <a:cs typeface="Calibri"/>
                <a:sym typeface="Calibri"/>
              </a:rPr>
              <a:t>BACKGROUND </a:t>
            </a:r>
            <a:endParaRPr b="1" sz="4000"/>
          </a:p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5000"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311700" y="1797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COLLOQUIALLY KNOWN AS CITY TECH</a:t>
            </a:r>
            <a:endParaRPr b="1" sz="36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/>
          <p:nvPr>
            <p:ph type="title"/>
          </p:nvPr>
        </p:nvSpPr>
        <p:spPr>
          <a:xfrm>
            <a:off x="311700" y="15822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6000">
                <a:latin typeface="Calibri"/>
                <a:ea typeface="Calibri"/>
                <a:cs typeface="Calibri"/>
                <a:sym typeface="Calibri"/>
              </a:rPr>
              <a:t>IMPACT OF PROMOTING BANNED BOOKS</a:t>
            </a:r>
            <a:endParaRPr b="1" sz="60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 txBox="1"/>
          <p:nvPr>
            <p:ph type="title"/>
          </p:nvPr>
        </p:nvSpPr>
        <p:spPr>
          <a:xfrm>
            <a:off x="311700" y="1794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800">
                <a:latin typeface="Calibri"/>
                <a:ea typeface="Calibri"/>
                <a:cs typeface="Calibri"/>
                <a:sym typeface="Calibri"/>
              </a:rPr>
              <a:t>IMPACT OF PROMOTING BANNED BOOKS</a:t>
            </a:r>
            <a:endParaRPr b="1" sz="4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7" name="Shape 287"/>
          <p:cNvSpPr txBox="1"/>
          <p:nvPr>
            <p:ph idx="1" type="body"/>
          </p:nvPr>
        </p:nvSpPr>
        <p:spPr>
          <a:xfrm>
            <a:off x="311700" y="20630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THERE’S NO FORMAL WAY TO SEE IF BANNED BOOKS WERE CHECKED OUT</a:t>
            </a:r>
            <a:endParaRPr b="1" sz="36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 txBox="1"/>
          <p:nvPr>
            <p:ph type="title"/>
          </p:nvPr>
        </p:nvSpPr>
        <p:spPr>
          <a:xfrm>
            <a:off x="311700" y="1415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800">
                <a:latin typeface="Calibri"/>
                <a:ea typeface="Calibri"/>
                <a:cs typeface="Calibri"/>
                <a:sym typeface="Calibri"/>
              </a:rPr>
              <a:t>IMPACT OF PROMOTING BANNED BOOKS</a:t>
            </a:r>
            <a:endParaRPr b="1" sz="4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200"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3" name="Shape 293"/>
          <p:cNvSpPr txBox="1"/>
          <p:nvPr>
            <p:ph idx="1" type="body"/>
          </p:nvPr>
        </p:nvSpPr>
        <p:spPr>
          <a:xfrm>
            <a:off x="311700" y="21263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MOST BOOKS CHECKED OUT FROM THE DISPLAY</a:t>
            </a:r>
            <a:endParaRPr b="1" sz="36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 txBox="1"/>
          <p:nvPr>
            <p:ph type="title"/>
          </p:nvPr>
        </p:nvSpPr>
        <p:spPr>
          <a:xfrm>
            <a:off x="311700" y="1794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800">
                <a:latin typeface="Calibri"/>
                <a:ea typeface="Calibri"/>
                <a:cs typeface="Calibri"/>
                <a:sym typeface="Calibri"/>
              </a:rPr>
              <a:t>IMPACT OF PROMOTING BANNED BOOKS</a:t>
            </a:r>
            <a:endParaRPr b="1" sz="4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9" name="Shape 299"/>
          <p:cNvSpPr txBox="1"/>
          <p:nvPr>
            <p:ph idx="1" type="body"/>
          </p:nvPr>
        </p:nvSpPr>
        <p:spPr>
          <a:xfrm>
            <a:off x="311700" y="21642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THIS HAS BEEN CONSISTENT YEAR TO YEAR</a:t>
            </a:r>
            <a:endParaRPr b="1" sz="36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Shape 304"/>
          <p:cNvSpPr txBox="1"/>
          <p:nvPr>
            <p:ph type="title"/>
          </p:nvPr>
        </p:nvSpPr>
        <p:spPr>
          <a:xfrm>
            <a:off x="311700" y="78247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4800">
                <a:latin typeface="Calibri"/>
                <a:ea typeface="Calibri"/>
                <a:cs typeface="Calibri"/>
                <a:sym typeface="Calibri"/>
              </a:rPr>
              <a:t>IMPACT OF PROMOTING BANNED BOOKS</a:t>
            </a:r>
            <a:endParaRPr b="1" sz="4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5" name="Shape 305"/>
          <p:cNvSpPr txBox="1"/>
          <p:nvPr>
            <p:ph idx="1" type="body"/>
          </p:nvPr>
        </p:nvSpPr>
        <p:spPr>
          <a:xfrm>
            <a:off x="311700" y="22780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UNFORTUNATELY, THERE IS A LACK OF ATTENDANCE FOR SCREENINGS</a:t>
            </a:r>
            <a:endParaRPr b="1" sz="36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hape 310"/>
          <p:cNvSpPr txBox="1"/>
          <p:nvPr>
            <p:ph type="title"/>
          </p:nvPr>
        </p:nvSpPr>
        <p:spPr>
          <a:xfrm>
            <a:off x="311700" y="1162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4800">
                <a:latin typeface="Calibri"/>
                <a:ea typeface="Calibri"/>
                <a:cs typeface="Calibri"/>
                <a:sym typeface="Calibri"/>
              </a:rPr>
              <a:t>IMPACT OF PROMOTING BANNED BOOKS</a:t>
            </a:r>
            <a:endParaRPr b="1" sz="4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1" name="Shape 311"/>
          <p:cNvSpPr txBox="1"/>
          <p:nvPr>
            <p:ph idx="1" type="body"/>
          </p:nvPr>
        </p:nvSpPr>
        <p:spPr>
          <a:xfrm>
            <a:off x="311700" y="21516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CITY TECH IS A COMMUTER SCHOOL</a:t>
            </a:r>
            <a:endParaRPr b="1" sz="36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hape 316"/>
          <p:cNvSpPr txBox="1"/>
          <p:nvPr>
            <p:ph type="title"/>
          </p:nvPr>
        </p:nvSpPr>
        <p:spPr>
          <a:xfrm>
            <a:off x="311700" y="1288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4800">
                <a:latin typeface="Calibri"/>
                <a:ea typeface="Calibri"/>
                <a:cs typeface="Calibri"/>
                <a:sym typeface="Calibri"/>
              </a:rPr>
              <a:t>IMPACT OF PROMOTING BANNED BOOKS</a:t>
            </a:r>
            <a:endParaRPr b="1" sz="4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7" name="Shape 317"/>
          <p:cNvSpPr txBox="1"/>
          <p:nvPr>
            <p:ph idx="1" type="body"/>
          </p:nvPr>
        </p:nvSpPr>
        <p:spPr>
          <a:xfrm>
            <a:off x="311700" y="22401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LIBRARIANS FEEL THAT IT’S IMPORTANT TO CELEBRATE BANNED BOOKS</a:t>
            </a:r>
            <a:endParaRPr b="1" sz="36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 txBox="1"/>
          <p:nvPr>
            <p:ph type="title"/>
          </p:nvPr>
        </p:nvSpPr>
        <p:spPr>
          <a:xfrm>
            <a:off x="311700" y="1288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4800">
                <a:latin typeface="Calibri"/>
                <a:ea typeface="Calibri"/>
                <a:cs typeface="Calibri"/>
                <a:sym typeface="Calibri"/>
              </a:rPr>
              <a:t>IMPACT OF PROMOTING BANNED BOOKS</a:t>
            </a:r>
            <a:endParaRPr b="1" sz="4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3" name="Shape 323"/>
          <p:cNvSpPr txBox="1"/>
          <p:nvPr>
            <p:ph idx="1" type="body"/>
          </p:nvPr>
        </p:nvSpPr>
        <p:spPr>
          <a:xfrm>
            <a:off x="311700" y="18986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ACCORDING TO THOMPSON, BANNING BOOKS ENFORCES A PARTICULAR WORLDVIEW OR SET OF BELIEFS (2016). </a:t>
            </a:r>
            <a:endParaRPr b="1" sz="36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4" name="Shape 324"/>
          <p:cNvSpPr txBox="1"/>
          <p:nvPr/>
        </p:nvSpPr>
        <p:spPr>
          <a:xfrm>
            <a:off x="508700" y="4273050"/>
            <a:ext cx="8218200" cy="22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latin typeface="Calibri"/>
                <a:ea typeface="Calibri"/>
                <a:cs typeface="Calibri"/>
                <a:sym typeface="Calibri"/>
              </a:rPr>
              <a:t>Thompson, Z. (2016, September 29). You should be reading banned books - #BannedBooksWeek [Blog post]. Retrieved from </a:t>
            </a:r>
            <a:r>
              <a:rPr b="1" lang="en" sz="1000">
                <a:latin typeface="Calibri"/>
                <a:ea typeface="Calibri"/>
                <a:cs typeface="Calibri"/>
                <a:sym typeface="Calibri"/>
              </a:rPr>
              <a:t>https://www.huffingtonpost.com/zac-thompson/you-should-be-reading-banned-books_b_12253240.html</a:t>
            </a:r>
            <a:endParaRPr b="1" sz="10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Shape 329"/>
          <p:cNvSpPr txBox="1"/>
          <p:nvPr>
            <p:ph type="title"/>
          </p:nvPr>
        </p:nvSpPr>
        <p:spPr>
          <a:xfrm>
            <a:off x="311700" y="2047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4800">
                <a:latin typeface="Calibri"/>
                <a:ea typeface="Calibri"/>
                <a:cs typeface="Calibri"/>
                <a:sym typeface="Calibri"/>
              </a:rPr>
              <a:t>IMPACT OF PROMOTING BANNED BOOKS</a:t>
            </a:r>
            <a:endParaRPr b="1" sz="4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0" name="Shape 330"/>
          <p:cNvSpPr txBox="1"/>
          <p:nvPr>
            <p:ph idx="1" type="body"/>
          </p:nvPr>
        </p:nvSpPr>
        <p:spPr>
          <a:xfrm>
            <a:off x="311700" y="20378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EXPOSING STUDENTS TO BANNED BOOKS AND WHY THEY WERE BANNED IS A PRACTICE OF INCLUSIVE LIBRARIANSHIP. </a:t>
            </a:r>
            <a:endParaRPr b="1" sz="36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Shape 335"/>
          <p:cNvSpPr txBox="1"/>
          <p:nvPr>
            <p:ph type="title"/>
          </p:nvPr>
        </p:nvSpPr>
        <p:spPr>
          <a:xfrm>
            <a:off x="311700" y="1667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4800">
                <a:latin typeface="Calibri"/>
                <a:ea typeface="Calibri"/>
                <a:cs typeface="Calibri"/>
                <a:sym typeface="Calibri"/>
              </a:rPr>
              <a:t>IMPACT OF PROMOTING BANNED BOOKS</a:t>
            </a:r>
            <a:endParaRPr b="1" sz="4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6" name="Shape 336"/>
          <p:cNvSpPr txBox="1"/>
          <p:nvPr>
            <p:ph idx="1" type="body"/>
          </p:nvPr>
        </p:nvSpPr>
        <p:spPr>
          <a:xfrm>
            <a:off x="311700" y="17271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BOOKS BANNED BECAUSE OF CONTROVERSIAL VIEWS ON RACE:</a:t>
            </a:r>
            <a:endParaRPr b="1" sz="2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b="1" i="1" lang="en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AUTOBIOGRAPHY OF MALCOLM X</a:t>
            </a:r>
            <a:endParaRPr b="1" i="1" sz="2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b="1" i="1" lang="en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ADVENTURES OF HUCKLEBERRY FINN</a:t>
            </a:r>
            <a:endParaRPr b="1" i="1" sz="2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b="1" i="1" lang="en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INVISIBLE MAN</a:t>
            </a:r>
            <a:endParaRPr b="1" i="1" sz="2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b="1" sz="2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5200">
                <a:latin typeface="Calibri"/>
                <a:ea typeface="Calibri"/>
                <a:cs typeface="Calibri"/>
                <a:sym typeface="Calibri"/>
              </a:rPr>
              <a:t>BACKGROUND </a:t>
            </a:r>
            <a:endParaRPr b="1" sz="4000"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2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311700" y="21263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ONE OF 23 CAMPUSES OF THE CITY UNIVERSITY OF NEW YORK </a:t>
            </a:r>
            <a:endParaRPr b="1" sz="36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Shape 341"/>
          <p:cNvSpPr txBox="1"/>
          <p:nvPr>
            <p:ph type="title"/>
          </p:nvPr>
        </p:nvSpPr>
        <p:spPr>
          <a:xfrm>
            <a:off x="311700" y="1035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4800">
                <a:latin typeface="Calibri"/>
                <a:ea typeface="Calibri"/>
                <a:cs typeface="Calibri"/>
                <a:sym typeface="Calibri"/>
              </a:rPr>
              <a:t>IMPACT OF PROMOTING BANNED BOOKS</a:t>
            </a:r>
            <a:endParaRPr b="1" sz="4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2" name="Shape 342"/>
          <p:cNvSpPr txBox="1"/>
          <p:nvPr>
            <p:ph idx="1" type="body"/>
          </p:nvPr>
        </p:nvSpPr>
        <p:spPr>
          <a:xfrm>
            <a:off x="311700" y="19366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PROMOTING SERVICES RICH IN DIVERSITY MAY REFLECT AN INCLUSIVE LIBRARY SPACE OF RACIAL EQUITY </a:t>
            </a:r>
            <a:endParaRPr b="1" sz="36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6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Shape 347"/>
          <p:cNvSpPr txBox="1"/>
          <p:nvPr>
            <p:ph type="title"/>
          </p:nvPr>
        </p:nvSpPr>
        <p:spPr>
          <a:xfrm>
            <a:off x="311700" y="1541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4800">
                <a:latin typeface="Calibri"/>
                <a:ea typeface="Calibri"/>
                <a:cs typeface="Calibri"/>
                <a:sym typeface="Calibri"/>
              </a:rPr>
              <a:t>IMPACT OF PROMOTING BANNED BOOKS</a:t>
            </a:r>
            <a:endParaRPr b="1" sz="4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8" name="Shape 348"/>
          <p:cNvSpPr txBox="1"/>
          <p:nvPr>
            <p:ph idx="1" type="body"/>
          </p:nvPr>
        </p:nvSpPr>
        <p:spPr>
          <a:xfrm>
            <a:off x="311700" y="17271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“...inclusive libraries, diverse books are promoted year round” (Stivers &amp; Hughes-Hassell, 2015) </a:t>
            </a:r>
            <a:endParaRPr b="1" sz="3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b="1" sz="3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9" name="Shape 349"/>
          <p:cNvSpPr txBox="1"/>
          <p:nvPr/>
        </p:nvSpPr>
        <p:spPr>
          <a:xfrm>
            <a:off x="456175" y="4630300"/>
            <a:ext cx="8325300" cy="39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latin typeface="Calibri"/>
                <a:ea typeface="Calibri"/>
                <a:cs typeface="Calibri"/>
                <a:sym typeface="Calibri"/>
              </a:rPr>
              <a:t>Strivers, J and Hughes-Hassell, S. (2015, March 7). #act4teens: The inclusive library: More than a diverse collection: Part 1. Retrieved from http://yalsa.ala.org/blog/2015/03/07/act4teens-the-inclusive-library-more-than-a-diverse-collection-part-1/</a:t>
            </a:r>
            <a:endParaRPr b="1" sz="10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3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Shape 354"/>
          <p:cNvSpPr txBox="1"/>
          <p:nvPr>
            <p:ph type="title"/>
          </p:nvPr>
        </p:nvSpPr>
        <p:spPr>
          <a:xfrm>
            <a:off x="311700" y="1541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800">
                <a:latin typeface="Calibri"/>
                <a:ea typeface="Calibri"/>
                <a:cs typeface="Calibri"/>
                <a:sym typeface="Calibri"/>
              </a:rPr>
              <a:t>IMPACT OF PROMOTING BANNED BOOKS</a:t>
            </a:r>
            <a:endParaRPr b="1" sz="4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5" name="Shape 355"/>
          <p:cNvSpPr txBox="1"/>
          <p:nvPr>
            <p:ph idx="1" type="body"/>
          </p:nvPr>
        </p:nvSpPr>
        <p:spPr>
          <a:xfrm>
            <a:off x="311700" y="17271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 sz="3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CELEBRATING BANNED BOOKS WEEK COULD BE THE CATALYST TO PROMOTE DIVERSE PROGRAMS, RESOURCES, AND COLLECTIONS.</a:t>
            </a:r>
            <a:endParaRPr b="1" sz="3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6" name="Shape 356"/>
          <p:cNvSpPr txBox="1"/>
          <p:nvPr/>
        </p:nvSpPr>
        <p:spPr>
          <a:xfrm>
            <a:off x="456175" y="4630300"/>
            <a:ext cx="8325300" cy="39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0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Shape 361"/>
          <p:cNvSpPr txBox="1"/>
          <p:nvPr>
            <p:ph type="title"/>
          </p:nvPr>
        </p:nvSpPr>
        <p:spPr>
          <a:xfrm>
            <a:off x="311700" y="218938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6000">
                <a:latin typeface="Calibri"/>
                <a:ea typeface="Calibri"/>
                <a:cs typeface="Calibri"/>
                <a:sym typeface="Calibri"/>
              </a:rPr>
              <a:t>WRAPPING UP</a:t>
            </a:r>
            <a:endParaRPr b="1" sz="6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2" name="Shape 362"/>
          <p:cNvSpPr txBox="1"/>
          <p:nvPr>
            <p:ph idx="1" type="body"/>
          </p:nvPr>
        </p:nvSpPr>
        <p:spPr>
          <a:xfrm>
            <a:off x="311700" y="1356388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BACKGROUND ON CITY TECH </a:t>
            </a:r>
            <a:endParaRPr b="1" sz="3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PROMOTING BANNED BOOKS IN THE COLLECTION</a:t>
            </a:r>
            <a:endParaRPr b="1" sz="3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19100" lvl="0" marL="4572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Calibri"/>
              <a:buChar char="●"/>
            </a:pPr>
            <a:r>
              <a:rPr b="1" lang="en" sz="3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PHYSICAL PROMOTION</a:t>
            </a:r>
            <a:endParaRPr b="1" sz="3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191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Calibri"/>
              <a:buChar char="●"/>
            </a:pPr>
            <a:r>
              <a:rPr b="1" lang="en" sz="3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SOCIAL MEDIA PROMOTION</a:t>
            </a:r>
            <a:endParaRPr b="1" sz="3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191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Calibri"/>
              <a:buChar char="●"/>
            </a:pPr>
            <a:r>
              <a:rPr b="1" lang="en" sz="3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IMPACT OF PROMOTING BANNED BOOKS</a:t>
            </a:r>
            <a:endParaRPr b="1" sz="3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6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Shape 367"/>
          <p:cNvSpPr txBox="1"/>
          <p:nvPr>
            <p:ph type="title"/>
          </p:nvPr>
        </p:nvSpPr>
        <p:spPr>
          <a:xfrm>
            <a:off x="311700" y="20765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6000">
                <a:latin typeface="Calibri"/>
                <a:ea typeface="Calibri"/>
                <a:cs typeface="Calibri"/>
                <a:sym typeface="Calibri"/>
              </a:rPr>
              <a:t>QUESTIONS?</a:t>
            </a:r>
            <a:endParaRPr b="1" sz="60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7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Shape 372"/>
          <p:cNvSpPr txBox="1"/>
          <p:nvPr>
            <p:ph type="title"/>
          </p:nvPr>
        </p:nvSpPr>
        <p:spPr>
          <a:xfrm>
            <a:off x="311700" y="19059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6000">
                <a:latin typeface="Calibri"/>
                <a:ea typeface="Calibri"/>
                <a:cs typeface="Calibri"/>
                <a:sym typeface="Calibri"/>
              </a:rPr>
              <a:t>THANKS!</a:t>
            </a:r>
            <a:endParaRPr b="1" sz="60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5200">
                <a:latin typeface="Calibri"/>
                <a:ea typeface="Calibri"/>
                <a:cs typeface="Calibri"/>
                <a:sym typeface="Calibri"/>
              </a:rPr>
              <a:t>BACKGROUND </a:t>
            </a:r>
            <a:endParaRPr b="1" sz="4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5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4000"/>
          </a:p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5000"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311700" y="20504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LOCATED IN DOWNTOWN BROOKLYN </a:t>
            </a:r>
            <a:endParaRPr b="1" sz="36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5200">
                <a:latin typeface="Calibri"/>
                <a:ea typeface="Calibri"/>
                <a:cs typeface="Calibri"/>
                <a:sym typeface="Calibri"/>
              </a:rPr>
              <a:t>BACKGROUND </a:t>
            </a:r>
            <a:endParaRPr b="1" sz="4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4000"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000"/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311700" y="21769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CONSIDERED A COMMUTER SCHOOL</a:t>
            </a:r>
            <a:endParaRPr b="1" sz="36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5200">
                <a:latin typeface="Calibri"/>
                <a:ea typeface="Calibri"/>
                <a:cs typeface="Calibri"/>
                <a:sym typeface="Calibri"/>
              </a:rPr>
              <a:t>BACKGROUND </a:t>
            </a:r>
            <a:endParaRPr b="1" sz="4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5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4000"/>
          </a:p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5000"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311700" y="19366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OVER 17,000 STUDENTS</a:t>
            </a:r>
            <a:endParaRPr b="1" sz="36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5200">
                <a:latin typeface="Calibri"/>
                <a:ea typeface="Calibri"/>
                <a:cs typeface="Calibri"/>
                <a:sym typeface="Calibri"/>
              </a:rPr>
              <a:t>BACKGROUND </a:t>
            </a:r>
            <a:endParaRPr b="1" sz="4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5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4000"/>
          </a:p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5000"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311700" y="21389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STUDENTS COME FROM ALL 5 BOROUGHS OF NYC AND NEW JERSEY</a:t>
            </a:r>
            <a:endParaRPr b="1" sz="36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