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slide" Target="slides/slide51.xml"/><Relationship Id="rId10" Type="http://schemas.openxmlformats.org/officeDocument/2006/relationships/slide" Target="slides/slide6.xml"/><Relationship Id="rId54" Type="http://schemas.openxmlformats.org/officeDocument/2006/relationships/slide" Target="slides/slide50.xml"/><Relationship Id="rId13" Type="http://schemas.openxmlformats.org/officeDocument/2006/relationships/slide" Target="slides/slide9.xml"/><Relationship Id="rId57" Type="http://schemas.openxmlformats.org/officeDocument/2006/relationships/slide" Target="slides/slide53.xml"/><Relationship Id="rId12" Type="http://schemas.openxmlformats.org/officeDocument/2006/relationships/slide" Target="slides/slide8.xml"/><Relationship Id="rId56" Type="http://schemas.openxmlformats.org/officeDocument/2006/relationships/slide" Target="slides/slide52.xml"/><Relationship Id="rId15" Type="http://schemas.openxmlformats.org/officeDocument/2006/relationships/slide" Target="slides/slide11.xml"/><Relationship Id="rId59" Type="http://schemas.openxmlformats.org/officeDocument/2006/relationships/slide" Target="slides/slide55.xml"/><Relationship Id="rId14" Type="http://schemas.openxmlformats.org/officeDocument/2006/relationships/slide" Target="slides/slide10.xml"/><Relationship Id="rId58" Type="http://schemas.openxmlformats.org/officeDocument/2006/relationships/slide" Target="slides/slide5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Shape 2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Shape 2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Shape 2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Shape 2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Shape 2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Shape 2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Shape 2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Shape 2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Shape 2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Shape 3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Shape 3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Shape 3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Shape 3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Shape 3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Shape 3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Shape 3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Shape 3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Shape 3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Shape 3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Shape 3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Shape 3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6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3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.jp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4.jp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8078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latin typeface="Calibri"/>
                <a:ea typeface="Calibri"/>
                <a:cs typeface="Calibri"/>
                <a:sym typeface="Calibri"/>
              </a:rPr>
              <a:t>PROMOTING BANNED BOOKS IN THE CITY TECH LIBRARY</a:t>
            </a:r>
            <a:endParaRPr b="1" sz="6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32135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alibri"/>
                <a:ea typeface="Calibri"/>
                <a:cs typeface="Calibri"/>
                <a:sym typeface="Calibri"/>
              </a:rPr>
              <a:t>JUNIOR TIDAL</a:t>
            </a:r>
            <a:br>
              <a:rPr b="1" lang="en" sz="3000">
                <a:latin typeface="Calibri"/>
                <a:ea typeface="Calibri"/>
                <a:cs typeface="Calibri"/>
                <a:sym typeface="Calibri"/>
              </a:rPr>
            </a:br>
            <a:r>
              <a:rPr b="1" lang="en" sz="3000">
                <a:latin typeface="Calibri"/>
                <a:ea typeface="Calibri"/>
                <a:cs typeface="Calibri"/>
                <a:sym typeface="Calibri"/>
              </a:rPr>
              <a:t>WEB SERVICES &amp; MULTIMEDIA LIBRARIAN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alibri"/>
                <a:ea typeface="Calibri"/>
                <a:cs typeface="Calibri"/>
                <a:sym typeface="Calibri"/>
              </a:rPr>
              <a:t>NEW YORK CITY COLLEGE OF TECHNOLOGY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200">
                <a:latin typeface="Calibri"/>
                <a:ea typeface="Calibri"/>
                <a:cs typeface="Calibri"/>
                <a:sym typeface="Calibri"/>
              </a:rPr>
              <a:t>BACKGROUND </a:t>
            </a:r>
            <a:endParaRPr b="1"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0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11700" y="20350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COME FROM DIVERSE BACKGROUNDS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200">
                <a:latin typeface="Calibri"/>
                <a:ea typeface="Calibri"/>
                <a:cs typeface="Calibri"/>
                <a:sym typeface="Calibri"/>
              </a:rPr>
              <a:t>BACKGROUND </a:t>
            </a:r>
            <a:endParaRPr b="1"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0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21263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35% ARE BORN OUTSIDE THE U.S.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311700" y="2932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200">
                <a:latin typeface="Calibri"/>
                <a:ea typeface="Calibri"/>
                <a:cs typeface="Calibri"/>
                <a:sym typeface="Calibri"/>
              </a:rPr>
              <a:t>BACKGROUND </a:t>
            </a:r>
            <a:endParaRPr b="1"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0"/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311700" y="18228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73% SPEAK A LANGUAGE OTHER THAN ENGLISH AT HOME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200">
                <a:latin typeface="Calibri"/>
                <a:ea typeface="Calibri"/>
                <a:cs typeface="Calibri"/>
                <a:sym typeface="Calibri"/>
              </a:rPr>
              <a:t>BACKGROUND </a:t>
            </a:r>
            <a:endParaRPr b="1"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0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311700" y="19239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61% REPORT A HOUSEHOLD INCOME LESS THAN $30K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200">
                <a:latin typeface="Calibri"/>
                <a:ea typeface="Calibri"/>
                <a:cs typeface="Calibri"/>
                <a:sym typeface="Calibri"/>
              </a:rPr>
              <a:t>BACKGROUND </a:t>
            </a:r>
            <a:endParaRPr b="1"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0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1727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OVER 83% OF STUDENTS SELF</a:t>
            </a: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IDENTIFY AS NON</a:t>
            </a: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WHITE.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311700" y="2047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PROMOTING BANNED BOOKS FROM THE COLLECTION 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311700" y="19492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Char char="●"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SOCIAL MEDIA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Char char="●"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PHYSICAL PROMOTION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Char char="●"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IMPACT OF PROMOTING BANNED BOOKS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alibri"/>
                <a:ea typeface="Calibri"/>
                <a:cs typeface="Calibri"/>
                <a:sym typeface="Calibri"/>
              </a:rPr>
              <a:t>PROMOTING BANNED BOOKS FROM THE COLLECTION 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311700" y="19872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CITY TECH LIBRARY CELEBRATES BANNED BOOKS WEEK EVERY SEPTEMBER 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alibri"/>
                <a:ea typeface="Calibri"/>
                <a:cs typeface="Calibri"/>
                <a:sym typeface="Calibri"/>
              </a:rPr>
              <a:t>PROMOTING BANNED BOOKS FROM THE COLLECTION 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311700" y="19872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HAVE BEEN DOING THIS FOR THE LAST 10 YEARS</a:t>
            </a: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latin typeface="Calibri"/>
                <a:ea typeface="Calibri"/>
                <a:cs typeface="Calibri"/>
                <a:sym typeface="Calibri"/>
              </a:rPr>
              <a:t>PROMOTING BANNED BOOKS FROM THE COLLECTION 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311700" y="21642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LED BY THE INTERNAL PUBLIC RELATIONS, OUTREACH, AND MARKETING (PROM) COMMITTEE 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latin typeface="Calibri"/>
                <a:ea typeface="Calibri"/>
                <a:cs typeface="Calibri"/>
                <a:sym typeface="Calibri"/>
              </a:rPr>
              <a:t>PROMOTING BANNED BOOKS FROM THE COLLECTION 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311700" y="20883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PROM USES A VARIETY OF PROMOTION EFFORTS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2173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latin typeface="Calibri"/>
                <a:ea typeface="Calibri"/>
                <a:cs typeface="Calibri"/>
                <a:sym typeface="Calibri"/>
              </a:rPr>
              <a:t>OUTLINE</a:t>
            </a:r>
            <a:endParaRPr b="1" sz="6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3548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latin typeface="Calibri"/>
                <a:ea typeface="Calibri"/>
                <a:cs typeface="Calibri"/>
                <a:sym typeface="Calibri"/>
              </a:rPr>
              <a:t>BACKGROUND ON CITY TECH 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000">
                <a:latin typeface="Calibri"/>
                <a:ea typeface="Calibri"/>
                <a:cs typeface="Calibri"/>
                <a:sym typeface="Calibri"/>
              </a:rPr>
              <a:t>PROMOTING BANNED BOOKS IN THE COLLECTION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>
              <a:spcBef>
                <a:spcPts val="160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b="1" lang="en" sz="3000">
                <a:latin typeface="Calibri"/>
                <a:ea typeface="Calibri"/>
                <a:cs typeface="Calibri"/>
                <a:sym typeface="Calibri"/>
              </a:rPr>
              <a:t>PHYSICAL PROMOTION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b="1" lang="en" sz="3000">
                <a:latin typeface="Calibri"/>
                <a:ea typeface="Calibri"/>
                <a:cs typeface="Calibri"/>
                <a:sym typeface="Calibri"/>
              </a:rPr>
              <a:t>SOCIAL MEDIA PROMOTION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b="1" lang="en" sz="3000">
                <a:latin typeface="Calibri"/>
                <a:ea typeface="Calibri"/>
                <a:cs typeface="Calibri"/>
                <a:sym typeface="Calibri"/>
              </a:rPr>
              <a:t>IMPACT OF PROMOTING BANNED BOOKS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0">
                <a:latin typeface="Calibri"/>
                <a:ea typeface="Calibri"/>
                <a:cs typeface="Calibri"/>
                <a:sym typeface="Calibri"/>
              </a:rPr>
              <a:t>SOCIAL MEDIA</a:t>
            </a:r>
            <a:endParaRPr b="1" sz="6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200"/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311700" y="1727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POSTS TO LIBRARYBUZZ, OUR LIBRARY BLOG 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3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HTTPS://LIBRARY.CITYTECH.CUNY.EDU/BLOG</a:t>
            </a:r>
            <a:endParaRPr b="1"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Shape 1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5400" y="152400"/>
            <a:ext cx="6356967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Shape 1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96750" y="152400"/>
            <a:ext cx="4702450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0">
                <a:latin typeface="Calibri"/>
                <a:ea typeface="Calibri"/>
                <a:cs typeface="Calibri"/>
                <a:sym typeface="Calibri"/>
              </a:rPr>
              <a:t>SOCIAL MEDIA</a:t>
            </a:r>
            <a:endParaRPr b="1" sz="3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311700" y="19745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IFTTT.COM </a:t>
            </a: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IF THIS THEN THAT IS A WEBSITE THAT TRIGGERS OTHER SOCIAL MEDIA SITES DEPENDING ON CERTAIN CONDITIONS  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0">
                <a:latin typeface="Calibri"/>
                <a:ea typeface="Calibri"/>
                <a:cs typeface="Calibri"/>
                <a:sym typeface="Calibri"/>
              </a:rPr>
              <a:t>SOCIAL MEDIA</a:t>
            </a:r>
            <a:endParaRPr b="1" sz="3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311700" y="2093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POST TO THE BLOG IS THE TRIGGER ACTIVATING SOCIAL MEDIA PLATFORMS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0">
                <a:latin typeface="Calibri"/>
                <a:ea typeface="Calibri"/>
                <a:cs typeface="Calibri"/>
                <a:sym typeface="Calibri"/>
              </a:rPr>
              <a:t>SOCIAL MEDIA</a:t>
            </a:r>
            <a:endParaRPr b="1" sz="3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311700" y="2093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TWITTER AND FACEBOOK ARE AUTOMATICALLY UPDATED USING IFTTT.COM 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0">
                <a:latin typeface="Calibri"/>
                <a:ea typeface="Calibri"/>
                <a:cs typeface="Calibri"/>
                <a:sym typeface="Calibri"/>
              </a:rPr>
              <a:t>SOCIAL MEDIA</a:t>
            </a:r>
            <a:endParaRPr b="1" sz="3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311700" y="1727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TWITTER AND FACEBOOK HEADERS USE BANNERS PROVIDED FROM ALA 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Shape 2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401981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Shape 2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507603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0">
                <a:latin typeface="Calibri"/>
                <a:ea typeface="Calibri"/>
                <a:cs typeface="Calibri"/>
                <a:sym typeface="Calibri"/>
              </a:rPr>
              <a:t>SOCIAL MEDIA</a:t>
            </a:r>
            <a:endParaRPr b="1" sz="3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311700" y="15698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ALSO POST PHOTOS OF OUR DISPLAYS ON INSTAGRAM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200">
                <a:latin typeface="Calibri"/>
                <a:ea typeface="Calibri"/>
                <a:cs typeface="Calibri"/>
                <a:sym typeface="Calibri"/>
              </a:rPr>
              <a:t>BACKGROUND </a:t>
            </a:r>
            <a:endParaRPr b="1" sz="4000"/>
          </a:p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20762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NEW YORK CITY COLLEGE OF TECHNOLOGY </a:t>
            </a:r>
            <a:endParaRPr b="1"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Shape 2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2438" y="152400"/>
            <a:ext cx="723911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>
            <p:ph type="title"/>
          </p:nvPr>
        </p:nvSpPr>
        <p:spPr>
          <a:xfrm>
            <a:off x="311700" y="1882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latin typeface="Calibri"/>
                <a:ea typeface="Calibri"/>
                <a:cs typeface="Calibri"/>
                <a:sym typeface="Calibri"/>
              </a:rPr>
              <a:t>PHYSICAL PROMOTION</a:t>
            </a:r>
            <a:endParaRPr b="1" sz="6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PHYSICAL PROMOTION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Shape 235"/>
          <p:cNvSpPr txBox="1"/>
          <p:nvPr>
            <p:ph idx="1" type="body"/>
          </p:nvPr>
        </p:nvSpPr>
        <p:spPr>
          <a:xfrm>
            <a:off x="311700" y="15066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USED A BOOK DISPLAY TO HIDE BOOK COVERS.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PHYSICAL PROMOTION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Shape 241"/>
          <p:cNvSpPr txBox="1"/>
          <p:nvPr>
            <p:ph idx="1" type="body"/>
          </p:nvPr>
        </p:nvSpPr>
        <p:spPr>
          <a:xfrm>
            <a:off x="311700" y="19492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WORKFLOW CONSISTS OF DEVELOPING A LIST OF BANNED BOOKS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PHYSICAL PROMOTION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Shape 247"/>
          <p:cNvSpPr txBox="1"/>
          <p:nvPr>
            <p:ph idx="1" type="body"/>
          </p:nvPr>
        </p:nvSpPr>
        <p:spPr>
          <a:xfrm>
            <a:off x="311700" y="19366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COLLEGE ASSISTANTS, STAFF, AND LIBRARIANS PULL BOOKS FROM THE STACKS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PHYSICAL PROMOTION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Shape 253"/>
          <p:cNvSpPr txBox="1"/>
          <p:nvPr>
            <p:ph idx="1" type="body"/>
          </p:nvPr>
        </p:nvSpPr>
        <p:spPr>
          <a:xfrm>
            <a:off x="311700" y="18915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BOOKS ARE GIVEN TO TECHNICAL SERVICES DEPARTMENT FOR “PROCESSING.”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PHYSICAL PROMOTION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Shape 259"/>
          <p:cNvSpPr txBox="1"/>
          <p:nvPr>
            <p:ph idx="1" type="body"/>
          </p:nvPr>
        </p:nvSpPr>
        <p:spPr>
          <a:xfrm>
            <a:off x="311700" y="1727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BOOK COVERS ARE WRAPPED 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PHYSICAL PROMOTION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Shape 265"/>
          <p:cNvSpPr txBox="1"/>
          <p:nvPr>
            <p:ph idx="1" type="body"/>
          </p:nvPr>
        </p:nvSpPr>
        <p:spPr>
          <a:xfrm>
            <a:off x="311700" y="1727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REASONS WHY THE BOOK WAS BANNED IS WRITTEN ON THE BOOK COVER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PHYSICAL PROMOTION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Shape 271"/>
          <p:cNvSpPr txBox="1"/>
          <p:nvPr>
            <p:ph idx="1" type="body"/>
          </p:nvPr>
        </p:nvSpPr>
        <p:spPr>
          <a:xfrm>
            <a:off x="311700" y="17848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 THE PAST WE ALSO HELD SCREENINGS OF FILMS BASED ON BANNED BOOKS 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Shape 2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5754" y="0"/>
            <a:ext cx="6752492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200">
                <a:latin typeface="Calibri"/>
                <a:ea typeface="Calibri"/>
                <a:cs typeface="Calibri"/>
                <a:sym typeface="Calibri"/>
              </a:rPr>
              <a:t>BACKGROUND </a:t>
            </a:r>
            <a:endParaRPr b="1" sz="40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797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COLLOQUIALLY KNOWN AS CITY TECH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/>
          <p:nvPr>
            <p:ph type="title"/>
          </p:nvPr>
        </p:nvSpPr>
        <p:spPr>
          <a:xfrm>
            <a:off x="311700" y="15822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latin typeface="Calibri"/>
                <a:ea typeface="Calibri"/>
                <a:cs typeface="Calibri"/>
                <a:sym typeface="Calibri"/>
              </a:rPr>
              <a:t>IMPACT OF PROMOTING BANNED BOOKS</a:t>
            </a:r>
            <a:endParaRPr b="1" sz="6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/>
          <p:nvPr>
            <p:ph type="title"/>
          </p:nvPr>
        </p:nvSpPr>
        <p:spPr>
          <a:xfrm>
            <a:off x="311700" y="179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IMPACT OF PROMOTING BANNED BOOKS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Shape 287"/>
          <p:cNvSpPr txBox="1"/>
          <p:nvPr>
            <p:ph idx="1" type="body"/>
          </p:nvPr>
        </p:nvSpPr>
        <p:spPr>
          <a:xfrm>
            <a:off x="311700" y="2063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THERE’S NO FORMAL WAY TO SEE IF BANNED BOOKS WERE CHECKED OUT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/>
          <p:nvPr>
            <p:ph type="title"/>
          </p:nvPr>
        </p:nvSpPr>
        <p:spPr>
          <a:xfrm>
            <a:off x="311700" y="141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IMPACT OF PROMOTING BANNED BOOKS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2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Shape 293"/>
          <p:cNvSpPr txBox="1"/>
          <p:nvPr>
            <p:ph idx="1" type="body"/>
          </p:nvPr>
        </p:nvSpPr>
        <p:spPr>
          <a:xfrm>
            <a:off x="311700" y="21263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MOST BOOKS CHECKED OUT FROM THE DISPLAY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/>
          <p:nvPr>
            <p:ph type="title"/>
          </p:nvPr>
        </p:nvSpPr>
        <p:spPr>
          <a:xfrm>
            <a:off x="311700" y="179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IMPACT OF PROMOTING BANNED BOOKS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Shape 299"/>
          <p:cNvSpPr txBox="1"/>
          <p:nvPr>
            <p:ph idx="1" type="body"/>
          </p:nvPr>
        </p:nvSpPr>
        <p:spPr>
          <a:xfrm>
            <a:off x="311700" y="21642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THIS HAS BEEN CONSISTENT YEAR TO YEAR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/>
          <p:nvPr>
            <p:ph type="title"/>
          </p:nvPr>
        </p:nvSpPr>
        <p:spPr>
          <a:xfrm>
            <a:off x="311700" y="78247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IMPACT OF PROMOTING BANNED BOOKS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Shape 305"/>
          <p:cNvSpPr txBox="1"/>
          <p:nvPr>
            <p:ph idx="1" type="body"/>
          </p:nvPr>
        </p:nvSpPr>
        <p:spPr>
          <a:xfrm>
            <a:off x="311700" y="2278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UNFORTUNATELY, THERE IS A LACK OF ATTENDANCE FOR SCREENINGS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/>
          <p:nvPr>
            <p:ph type="title"/>
          </p:nvPr>
        </p:nvSpPr>
        <p:spPr>
          <a:xfrm>
            <a:off x="311700" y="1162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IMPACT OF PROMOTING BANNED BOOKS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Shape 311"/>
          <p:cNvSpPr txBox="1"/>
          <p:nvPr>
            <p:ph idx="1" type="body"/>
          </p:nvPr>
        </p:nvSpPr>
        <p:spPr>
          <a:xfrm>
            <a:off x="311700" y="21516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CITY TECH IS A COMMUTER SCHOOL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/>
          <p:nvPr>
            <p:ph type="title"/>
          </p:nvPr>
        </p:nvSpPr>
        <p:spPr>
          <a:xfrm>
            <a:off x="311700" y="128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IMPACT OF PROMOTING BANNED BOOKS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Shape 317"/>
          <p:cNvSpPr txBox="1"/>
          <p:nvPr>
            <p:ph idx="1" type="body"/>
          </p:nvPr>
        </p:nvSpPr>
        <p:spPr>
          <a:xfrm>
            <a:off x="311700" y="22401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LIBRARIANS FEEL THAT IT’S IMPORTANT TO CELEBRATE BANNED BOOKS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>
            <p:ph type="title"/>
          </p:nvPr>
        </p:nvSpPr>
        <p:spPr>
          <a:xfrm>
            <a:off x="311700" y="128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IMPACT OF PROMOTING BANNED BOOKS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Shape 323"/>
          <p:cNvSpPr txBox="1"/>
          <p:nvPr>
            <p:ph idx="1" type="body"/>
          </p:nvPr>
        </p:nvSpPr>
        <p:spPr>
          <a:xfrm>
            <a:off x="311700" y="1898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ACCORDING TO THOMPSON, BANNING BOOKS ENFORCES A PARTICULAR WORLDVIEW OR SET OF BELIEFS (2016). 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Shape 324"/>
          <p:cNvSpPr txBox="1"/>
          <p:nvPr/>
        </p:nvSpPr>
        <p:spPr>
          <a:xfrm>
            <a:off x="508700" y="4273050"/>
            <a:ext cx="8218200" cy="2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Thompson, Z. (2016, September 29). You should be reading banned books - #BannedBooksWeek [Blog post]. Retrieved from </a:t>
            </a: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https://www.huffingtonpost.com/zac-thompson/you-should-be-reading-banned-books_b_12253240.html</a:t>
            </a:r>
            <a:endParaRPr b="1" sz="1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/>
          <p:nvPr>
            <p:ph type="title"/>
          </p:nvPr>
        </p:nvSpPr>
        <p:spPr>
          <a:xfrm>
            <a:off x="311700" y="2047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IMPACT OF PROMOTING BANNED BOOKS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Shape 330"/>
          <p:cNvSpPr txBox="1"/>
          <p:nvPr>
            <p:ph idx="1" type="body"/>
          </p:nvPr>
        </p:nvSpPr>
        <p:spPr>
          <a:xfrm>
            <a:off x="311700" y="20378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EXPOSING STUDENTS TO BANNED BOOKS AND WHY THEY WERE BANNED IS A PRACTICE OF INCLUSIVE LIBRARIANSHIP. 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/>
          <p:nvPr>
            <p:ph type="title"/>
          </p:nvPr>
        </p:nvSpPr>
        <p:spPr>
          <a:xfrm>
            <a:off x="311700" y="166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IMPACT OF PROMOTING BANNED BOOKS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Shape 336"/>
          <p:cNvSpPr txBox="1"/>
          <p:nvPr>
            <p:ph idx="1" type="body"/>
          </p:nvPr>
        </p:nvSpPr>
        <p:spPr>
          <a:xfrm>
            <a:off x="311700" y="1727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BOOKS BANNED BECAUSE OF CONTROVERSIAL VIEWS ON RACE:</a:t>
            </a:r>
            <a:endParaRPr b="1"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i="1"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AUTOBIOGRAPHY OF MALCOLM X</a:t>
            </a:r>
            <a:endParaRPr b="1" i="1"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i="1"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ADVENTURES OF HUCKLEBERRY FINN</a:t>
            </a:r>
            <a:endParaRPr b="1" i="1"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i="1" lang="en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INVISIBLE MAN</a:t>
            </a:r>
            <a:endParaRPr b="1" i="1"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2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200">
                <a:latin typeface="Calibri"/>
                <a:ea typeface="Calibri"/>
                <a:cs typeface="Calibri"/>
                <a:sym typeface="Calibri"/>
              </a:rPr>
              <a:t>BACKGROUND </a:t>
            </a:r>
            <a:endParaRPr b="1" sz="4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21263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ONE OF 23 CAMPUSES OF THE CITY UNIVERSITY OF NEW YORK 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/>
          <p:nvPr>
            <p:ph type="title"/>
          </p:nvPr>
        </p:nvSpPr>
        <p:spPr>
          <a:xfrm>
            <a:off x="311700" y="1035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IMPACT OF PROMOTING BANNED BOOKS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Shape 342"/>
          <p:cNvSpPr txBox="1"/>
          <p:nvPr>
            <p:ph idx="1" type="body"/>
          </p:nvPr>
        </p:nvSpPr>
        <p:spPr>
          <a:xfrm>
            <a:off x="311700" y="19366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PROMOTING SERVICES RICH IN DIVERSITY MAY REFLECT AN INCLUSIVE LIBRARY SPACE OF RACIAL EQUITY 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 txBox="1"/>
          <p:nvPr>
            <p:ph type="title"/>
          </p:nvPr>
        </p:nvSpPr>
        <p:spPr>
          <a:xfrm>
            <a:off x="311700" y="1541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IMPACT OF PROMOTING BANNED BOOKS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Shape 348"/>
          <p:cNvSpPr txBox="1"/>
          <p:nvPr>
            <p:ph idx="1" type="body"/>
          </p:nvPr>
        </p:nvSpPr>
        <p:spPr>
          <a:xfrm>
            <a:off x="311700" y="1727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“...inclusive libraries, diverse books are promoted year round” (Stivers &amp; Hughes-Hassell, 2015) </a:t>
            </a:r>
            <a:endParaRPr b="1"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Shape 349"/>
          <p:cNvSpPr txBox="1"/>
          <p:nvPr/>
        </p:nvSpPr>
        <p:spPr>
          <a:xfrm>
            <a:off x="456175" y="4630300"/>
            <a:ext cx="8325300" cy="3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Strivers, J and Hughes-Hassell, S. (2015, March 7). #act4teens: The inclusive library: More than a diverse collection: Part 1. Retrieved from http://yalsa.ala.org/blog/2015/03/07/act4teens-the-inclusive-library-more-than-a-diverse-collection-part-1/</a:t>
            </a:r>
            <a:endParaRPr b="1" sz="1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/>
          <p:nvPr>
            <p:ph type="title"/>
          </p:nvPr>
        </p:nvSpPr>
        <p:spPr>
          <a:xfrm>
            <a:off x="311700" y="1541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latin typeface="Calibri"/>
                <a:ea typeface="Calibri"/>
                <a:cs typeface="Calibri"/>
                <a:sym typeface="Calibri"/>
              </a:rPr>
              <a:t>IMPACT OF PROMOTING BANNED BOOKS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Shape 355"/>
          <p:cNvSpPr txBox="1"/>
          <p:nvPr>
            <p:ph idx="1" type="body"/>
          </p:nvPr>
        </p:nvSpPr>
        <p:spPr>
          <a:xfrm>
            <a:off x="311700" y="1727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CELEBRATING BANNED BOOKS WEEK COULD BE THE CATALYST TO PROMOTE DIVERSE PROGRAMS, RESOURCES, AND COLLECTIONS.</a:t>
            </a:r>
            <a:endParaRPr b="1"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Shape 356"/>
          <p:cNvSpPr txBox="1"/>
          <p:nvPr/>
        </p:nvSpPr>
        <p:spPr>
          <a:xfrm>
            <a:off x="456175" y="4630300"/>
            <a:ext cx="8325300" cy="3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/>
          <p:nvPr>
            <p:ph type="title"/>
          </p:nvPr>
        </p:nvSpPr>
        <p:spPr>
          <a:xfrm>
            <a:off x="311700" y="218938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latin typeface="Calibri"/>
                <a:ea typeface="Calibri"/>
                <a:cs typeface="Calibri"/>
                <a:sym typeface="Calibri"/>
              </a:rPr>
              <a:t>WRAPPING UP</a:t>
            </a:r>
            <a:endParaRPr b="1" sz="6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Shape 362"/>
          <p:cNvSpPr txBox="1"/>
          <p:nvPr>
            <p:ph idx="1" type="body"/>
          </p:nvPr>
        </p:nvSpPr>
        <p:spPr>
          <a:xfrm>
            <a:off x="311700" y="1356388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BACKGROUND ON CITY TECH </a:t>
            </a:r>
            <a:endParaRPr b="1"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PROMOTING BANNED BOOKS IN THE COLLECTION</a:t>
            </a:r>
            <a:endParaRPr b="1"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Char char="●"/>
            </a:pPr>
            <a:r>
              <a:rPr b="1" lang="en" sz="3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PHYSICAL PROMOTION</a:t>
            </a:r>
            <a:endParaRPr b="1"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Char char="●"/>
            </a:pPr>
            <a:r>
              <a:rPr b="1" lang="en" sz="3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SOCIAL MEDIA PROMOTION</a:t>
            </a:r>
            <a:endParaRPr b="1"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Char char="●"/>
            </a:pPr>
            <a:r>
              <a:rPr b="1" lang="en" sz="3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IMPACT OF PROMOTING BANNED BOOKS</a:t>
            </a:r>
            <a:endParaRPr b="1"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/>
          <p:nvPr>
            <p:ph type="title"/>
          </p:nvPr>
        </p:nvSpPr>
        <p:spPr>
          <a:xfrm>
            <a:off x="311700" y="2076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latin typeface="Calibri"/>
                <a:ea typeface="Calibri"/>
                <a:cs typeface="Calibri"/>
                <a:sym typeface="Calibri"/>
              </a:rPr>
              <a:t>QUESTIONS?</a:t>
            </a:r>
            <a:endParaRPr b="1" sz="6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/>
          <p:nvPr>
            <p:ph type="title"/>
          </p:nvPr>
        </p:nvSpPr>
        <p:spPr>
          <a:xfrm>
            <a:off x="311700" y="19059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latin typeface="Calibri"/>
                <a:ea typeface="Calibri"/>
                <a:cs typeface="Calibri"/>
                <a:sym typeface="Calibri"/>
              </a:rPr>
              <a:t>THANKS!</a:t>
            </a:r>
            <a:endParaRPr b="1" sz="6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200">
                <a:latin typeface="Calibri"/>
                <a:ea typeface="Calibri"/>
                <a:cs typeface="Calibri"/>
                <a:sym typeface="Calibri"/>
              </a:rPr>
              <a:t>BACKGROUND </a:t>
            </a:r>
            <a:endParaRPr b="1"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0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20504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LOCATED IN DOWNTOWN BROOKLYN 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200">
                <a:latin typeface="Calibri"/>
                <a:ea typeface="Calibri"/>
                <a:cs typeface="Calibri"/>
                <a:sym typeface="Calibri"/>
              </a:rPr>
              <a:t>BACKGROUND </a:t>
            </a:r>
            <a:endParaRPr b="1"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0"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21769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CONSIDERED A COMMUTER SCHOOL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200">
                <a:latin typeface="Calibri"/>
                <a:ea typeface="Calibri"/>
                <a:cs typeface="Calibri"/>
                <a:sym typeface="Calibri"/>
              </a:rPr>
              <a:t>BACKGROUND </a:t>
            </a:r>
            <a:endParaRPr b="1"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0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9366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OVER 17,000 STUDENTS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200">
                <a:latin typeface="Calibri"/>
                <a:ea typeface="Calibri"/>
                <a:cs typeface="Calibri"/>
                <a:sym typeface="Calibri"/>
              </a:rPr>
              <a:t>BACKGROUND </a:t>
            </a:r>
            <a:endParaRPr b="1" sz="4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0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0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21389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STUDENTS COME FROM ALL 5 BOROUGHS OF NYC AND NEW JERSEY</a:t>
            </a:r>
            <a:endParaRPr b="1"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