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3"/>
  </p:notesMasterIdLst>
  <p:sldIdLst>
    <p:sldId id="257" r:id="rId2"/>
  </p:sldIdLst>
  <p:sldSz cx="38404800" cy="31089600"/>
  <p:notesSz cx="6858000" cy="9144000"/>
  <p:defaultTextStyle>
    <a:defPPr>
      <a:defRPr lang="en-US"/>
    </a:defPPr>
    <a:lvl1pPr algn="l" defTabSz="4142318" rtl="0" fontAlgn="base">
      <a:spcBef>
        <a:spcPct val="0"/>
      </a:spcBef>
      <a:spcAft>
        <a:spcPct val="0"/>
      </a:spcAft>
      <a:defRPr sz="8095" kern="1200">
        <a:solidFill>
          <a:schemeClr val="tx1"/>
        </a:solidFill>
        <a:latin typeface="Calibri" pitchFamily="34" charset="0"/>
        <a:ea typeface="+mn-ea"/>
        <a:cs typeface="Arial" charset="0"/>
      </a:defRPr>
    </a:lvl1pPr>
    <a:lvl2pPr marL="2070504" indent="-1692856" algn="l" defTabSz="4142318" rtl="0" fontAlgn="base">
      <a:spcBef>
        <a:spcPct val="0"/>
      </a:spcBef>
      <a:spcAft>
        <a:spcPct val="0"/>
      </a:spcAft>
      <a:defRPr sz="8095" kern="1200">
        <a:solidFill>
          <a:schemeClr val="tx1"/>
        </a:solidFill>
        <a:latin typeface="Calibri" pitchFamily="34" charset="0"/>
        <a:ea typeface="+mn-ea"/>
        <a:cs typeface="Arial" charset="0"/>
      </a:defRPr>
    </a:lvl2pPr>
    <a:lvl3pPr marL="4142318" indent="-3387024" algn="l" defTabSz="4142318" rtl="0" fontAlgn="base">
      <a:spcBef>
        <a:spcPct val="0"/>
      </a:spcBef>
      <a:spcAft>
        <a:spcPct val="0"/>
      </a:spcAft>
      <a:defRPr sz="8095" kern="1200">
        <a:solidFill>
          <a:schemeClr val="tx1"/>
        </a:solidFill>
        <a:latin typeface="Calibri" pitchFamily="34" charset="0"/>
        <a:ea typeface="+mn-ea"/>
        <a:cs typeface="Arial" charset="0"/>
      </a:defRPr>
    </a:lvl3pPr>
    <a:lvl4pPr marL="6214133" indent="-5081191" algn="l" defTabSz="4142318" rtl="0" fontAlgn="base">
      <a:spcBef>
        <a:spcPct val="0"/>
      </a:spcBef>
      <a:spcAft>
        <a:spcPct val="0"/>
      </a:spcAft>
      <a:defRPr sz="8095" kern="1200">
        <a:solidFill>
          <a:schemeClr val="tx1"/>
        </a:solidFill>
        <a:latin typeface="Calibri" pitchFamily="34" charset="0"/>
        <a:ea typeface="+mn-ea"/>
        <a:cs typeface="Arial" charset="0"/>
      </a:defRPr>
    </a:lvl4pPr>
    <a:lvl5pPr marL="8285947" indent="-6775358" algn="l" defTabSz="4142318" rtl="0" fontAlgn="base">
      <a:spcBef>
        <a:spcPct val="0"/>
      </a:spcBef>
      <a:spcAft>
        <a:spcPct val="0"/>
      </a:spcAft>
      <a:defRPr sz="8095" kern="1200">
        <a:solidFill>
          <a:schemeClr val="tx1"/>
        </a:solidFill>
        <a:latin typeface="Calibri" pitchFamily="34" charset="0"/>
        <a:ea typeface="+mn-ea"/>
        <a:cs typeface="Arial" charset="0"/>
      </a:defRPr>
    </a:lvl5pPr>
    <a:lvl6pPr marL="1888236" algn="l" defTabSz="755294" rtl="0" eaLnBrk="1" latinLnBrk="0" hangingPunct="1">
      <a:defRPr sz="8095" kern="1200">
        <a:solidFill>
          <a:schemeClr val="tx1"/>
        </a:solidFill>
        <a:latin typeface="Calibri" pitchFamily="34" charset="0"/>
        <a:ea typeface="+mn-ea"/>
        <a:cs typeface="Arial" charset="0"/>
      </a:defRPr>
    </a:lvl6pPr>
    <a:lvl7pPr marL="2265883" algn="l" defTabSz="755294" rtl="0" eaLnBrk="1" latinLnBrk="0" hangingPunct="1">
      <a:defRPr sz="8095" kern="1200">
        <a:solidFill>
          <a:schemeClr val="tx1"/>
        </a:solidFill>
        <a:latin typeface="Calibri" pitchFamily="34" charset="0"/>
        <a:ea typeface="+mn-ea"/>
        <a:cs typeface="Arial" charset="0"/>
      </a:defRPr>
    </a:lvl7pPr>
    <a:lvl8pPr marL="2643530" algn="l" defTabSz="755294" rtl="0" eaLnBrk="1" latinLnBrk="0" hangingPunct="1">
      <a:defRPr sz="8095" kern="1200">
        <a:solidFill>
          <a:schemeClr val="tx1"/>
        </a:solidFill>
        <a:latin typeface="Calibri" pitchFamily="34" charset="0"/>
        <a:ea typeface="+mn-ea"/>
        <a:cs typeface="Arial" charset="0"/>
      </a:defRPr>
    </a:lvl8pPr>
    <a:lvl9pPr marL="3021178" algn="l" defTabSz="755294" rtl="0" eaLnBrk="1" latinLnBrk="0" hangingPunct="1">
      <a:defRPr sz="8095"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232" userDrawn="1">
          <p15:clr>
            <a:srgbClr val="A4A3A4"/>
          </p15:clr>
        </p15:guide>
        <p15:guide id="2" orient="horz" pos="272" userDrawn="1">
          <p15:clr>
            <a:srgbClr val="A4A3A4"/>
          </p15:clr>
        </p15:guide>
        <p15:guide id="3" orient="horz" pos="19040" userDrawn="1">
          <p15:clr>
            <a:srgbClr val="A4A3A4"/>
          </p15:clr>
        </p15:guide>
        <p15:guide id="4" orient="horz" userDrawn="1">
          <p15:clr>
            <a:srgbClr val="A4A3A4"/>
          </p15:clr>
        </p15:guide>
        <p15:guide id="5" pos="509" userDrawn="1">
          <p15:clr>
            <a:srgbClr val="A4A3A4"/>
          </p15:clr>
        </p15:guide>
        <p15:guide id="6" pos="236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1B1"/>
    <a:srgbClr val="3DA6BF"/>
    <a:srgbClr val="FFFFFF"/>
    <a:srgbClr val="B9DFE8"/>
    <a:srgbClr val="898989"/>
    <a:srgbClr val="00CC99"/>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3792" autoAdjust="0"/>
  </p:normalViewPr>
  <p:slideViewPr>
    <p:cSldViewPr snapToGrid="0" snapToObjects="1" showGuides="1">
      <p:cViewPr>
        <p:scale>
          <a:sx n="124" d="100"/>
          <a:sy n="124" d="100"/>
        </p:scale>
        <p:origin x="-13516" y="-316"/>
      </p:cViewPr>
      <p:guideLst>
        <p:guide orient="horz" pos="3232"/>
        <p:guide orient="horz" pos="272"/>
        <p:guide orient="horz" pos="19040"/>
        <p:guide orient="horz"/>
        <p:guide pos="509"/>
        <p:guide pos="23685"/>
      </p:guideLst>
    </p:cSldViewPr>
  </p:slideViewPr>
  <p:outlineViewPr>
    <p:cViewPr>
      <p:scale>
        <a:sx n="33" d="100"/>
        <a:sy n="33" d="100"/>
      </p:scale>
      <p:origin x="0" y="0"/>
    </p:cViewPr>
  </p:outlineViewPr>
  <p:notesTextViewPr>
    <p:cViewPr>
      <p:scale>
        <a:sx n="118" d="100"/>
        <a:sy n="118" d="100"/>
      </p:scale>
      <p:origin x="0" y="0"/>
    </p:cViewPr>
  </p:notesTextViewPr>
  <p:sorterViewPr>
    <p:cViewPr>
      <p:scale>
        <a:sx n="66" d="100"/>
        <a:sy n="66" d="100"/>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12/15/2020</a:t>
            </a:fld>
            <a:endParaRPr lang="en-US" dirty="0"/>
          </a:p>
        </p:txBody>
      </p:sp>
      <p:sp>
        <p:nvSpPr>
          <p:cNvPr id="4" name="Slide Image Placeholder 3"/>
          <p:cNvSpPr>
            <a:spLocks noGrp="1" noRot="1" noChangeAspect="1"/>
          </p:cNvSpPr>
          <p:nvPr>
            <p:ph type="sldImg" idx="2"/>
          </p:nvPr>
        </p:nvSpPr>
        <p:spPr>
          <a:xfrm>
            <a:off x="1311275" y="685800"/>
            <a:ext cx="42354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4142318" rtl="0" eaLnBrk="0" fontAlgn="base" hangingPunct="0">
      <a:spcBef>
        <a:spcPct val="30000"/>
      </a:spcBef>
      <a:spcAft>
        <a:spcPct val="0"/>
      </a:spcAft>
      <a:defRPr sz="5452" kern="1200">
        <a:solidFill>
          <a:schemeClr val="tx1"/>
        </a:solidFill>
        <a:latin typeface="+mn-lt"/>
        <a:ea typeface="+mn-ea"/>
        <a:cs typeface="+mn-cs"/>
      </a:defRPr>
    </a:lvl1pPr>
    <a:lvl2pPr marL="2070504" algn="l" defTabSz="4142318" rtl="0" eaLnBrk="0" fontAlgn="base" hangingPunct="0">
      <a:spcBef>
        <a:spcPct val="30000"/>
      </a:spcBef>
      <a:spcAft>
        <a:spcPct val="0"/>
      </a:spcAft>
      <a:defRPr sz="5452" kern="1200">
        <a:solidFill>
          <a:schemeClr val="tx1"/>
        </a:solidFill>
        <a:latin typeface="+mn-lt"/>
        <a:ea typeface="+mn-ea"/>
        <a:cs typeface="+mn-cs"/>
      </a:defRPr>
    </a:lvl2pPr>
    <a:lvl3pPr marL="4142318" algn="l" defTabSz="4142318" rtl="0" eaLnBrk="0" fontAlgn="base" hangingPunct="0">
      <a:spcBef>
        <a:spcPct val="30000"/>
      </a:spcBef>
      <a:spcAft>
        <a:spcPct val="0"/>
      </a:spcAft>
      <a:defRPr sz="5452" kern="1200">
        <a:solidFill>
          <a:schemeClr val="tx1"/>
        </a:solidFill>
        <a:latin typeface="+mn-lt"/>
        <a:ea typeface="+mn-ea"/>
        <a:cs typeface="+mn-cs"/>
      </a:defRPr>
    </a:lvl3pPr>
    <a:lvl4pPr marL="6214133" algn="l" defTabSz="4142318" rtl="0" eaLnBrk="0" fontAlgn="base" hangingPunct="0">
      <a:spcBef>
        <a:spcPct val="30000"/>
      </a:spcBef>
      <a:spcAft>
        <a:spcPct val="0"/>
      </a:spcAft>
      <a:defRPr sz="5452" kern="1200">
        <a:solidFill>
          <a:schemeClr val="tx1"/>
        </a:solidFill>
        <a:latin typeface="+mn-lt"/>
        <a:ea typeface="+mn-ea"/>
        <a:cs typeface="+mn-cs"/>
      </a:defRPr>
    </a:lvl4pPr>
    <a:lvl5pPr marL="8285947" algn="l" defTabSz="4142318" rtl="0" eaLnBrk="0" fontAlgn="base" hangingPunct="0">
      <a:spcBef>
        <a:spcPct val="30000"/>
      </a:spcBef>
      <a:spcAft>
        <a:spcPct val="0"/>
      </a:spcAft>
      <a:defRPr sz="5452" kern="1200">
        <a:solidFill>
          <a:schemeClr val="tx1"/>
        </a:solidFill>
        <a:latin typeface="+mn-lt"/>
        <a:ea typeface="+mn-ea"/>
        <a:cs typeface="+mn-cs"/>
      </a:defRPr>
    </a:lvl5pPr>
    <a:lvl6pPr marL="10357805" algn="l" defTabSz="4143122" rtl="0" eaLnBrk="1" latinLnBrk="0" hangingPunct="1">
      <a:defRPr sz="5452" kern="1200">
        <a:solidFill>
          <a:schemeClr val="tx1"/>
        </a:solidFill>
        <a:latin typeface="+mn-lt"/>
        <a:ea typeface="+mn-ea"/>
        <a:cs typeface="+mn-cs"/>
      </a:defRPr>
    </a:lvl6pPr>
    <a:lvl7pPr marL="12429367" algn="l" defTabSz="4143122" rtl="0" eaLnBrk="1" latinLnBrk="0" hangingPunct="1">
      <a:defRPr sz="5452" kern="1200">
        <a:solidFill>
          <a:schemeClr val="tx1"/>
        </a:solidFill>
        <a:latin typeface="+mn-lt"/>
        <a:ea typeface="+mn-ea"/>
        <a:cs typeface="+mn-cs"/>
      </a:defRPr>
    </a:lvl7pPr>
    <a:lvl8pPr marL="14500927" algn="l" defTabSz="4143122" rtl="0" eaLnBrk="1" latinLnBrk="0" hangingPunct="1">
      <a:defRPr sz="5452" kern="1200">
        <a:solidFill>
          <a:schemeClr val="tx1"/>
        </a:solidFill>
        <a:latin typeface="+mn-lt"/>
        <a:ea typeface="+mn-ea"/>
        <a:cs typeface="+mn-cs"/>
      </a:defRPr>
    </a:lvl8pPr>
    <a:lvl9pPr marL="16572489" algn="l" defTabSz="4143122" rtl="0" eaLnBrk="1" latinLnBrk="0" hangingPunct="1">
      <a:defRPr sz="54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2567142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3" y="6063376"/>
            <a:ext cx="8799711"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807047" y="5258205"/>
            <a:ext cx="8792766" cy="695785"/>
          </a:xfrm>
          <a:prstGeom prst="rect">
            <a:avLst/>
          </a:prstGeom>
          <a:noFill/>
        </p:spPr>
        <p:txBody>
          <a:bodyPr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807047" y="13715433"/>
            <a:ext cx="8794155" cy="695785"/>
          </a:xfrm>
          <a:prstGeom prst="rect">
            <a:avLst/>
          </a:prstGeom>
          <a:noFill/>
        </p:spPr>
        <p:txBody>
          <a:bodyPr wrap="square"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0138769" y="6055879"/>
            <a:ext cx="8792765"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0138769" y="5258205"/>
            <a:ext cx="8792766" cy="695785"/>
          </a:xfrm>
          <a:prstGeom prst="rect">
            <a:avLst/>
          </a:prstGeom>
          <a:noFill/>
        </p:spPr>
        <p:txBody>
          <a:bodyPr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9476047" y="6063376"/>
            <a:ext cx="8792765"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9469100" y="5258205"/>
            <a:ext cx="8801100" cy="695785"/>
          </a:xfrm>
          <a:prstGeom prst="rect">
            <a:avLst/>
          </a:prstGeom>
          <a:noFill/>
        </p:spPr>
        <p:txBody>
          <a:bodyPr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8810651" y="5258205"/>
            <a:ext cx="8791140" cy="695785"/>
          </a:xfrm>
          <a:prstGeom prst="rect">
            <a:avLst/>
          </a:prstGeom>
          <a:noFill/>
        </p:spPr>
        <p:txBody>
          <a:bodyPr wrap="square"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8810651" y="6063376"/>
            <a:ext cx="8791140"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8810651" y="13772311"/>
            <a:ext cx="8791140" cy="695785"/>
          </a:xfrm>
          <a:prstGeom prst="rect">
            <a:avLst/>
          </a:prstGeom>
          <a:noFill/>
        </p:spPr>
        <p:txBody>
          <a:bodyPr wrap="square"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8808449" y="14569985"/>
            <a:ext cx="8795544"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8810651" y="24545271"/>
            <a:ext cx="8791140" cy="695785"/>
          </a:xfrm>
          <a:prstGeom prst="rect">
            <a:avLst/>
          </a:prstGeom>
          <a:noFill/>
        </p:spPr>
        <p:txBody>
          <a:bodyPr wrap="square" lIns="104498" tIns="104498" rIns="104498" bIns="104498" anchor="ctr" anchorCtr="0">
            <a:spAutoFit/>
          </a:bodyPr>
          <a:lstStyle>
            <a:lvl1pPr marL="0" indent="0" algn="ctr">
              <a:buNone/>
              <a:defRPr sz="315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8808449" y="25342946"/>
            <a:ext cx="8795544"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822336" y="14513460"/>
            <a:ext cx="8799711" cy="850756"/>
          </a:xfrm>
          <a:prstGeom prst="rect">
            <a:avLst/>
          </a:prstGeom>
        </p:spPr>
        <p:txBody>
          <a:bodyPr wrap="square" lIns="261244" tIns="261244" rIns="261244" bIns="261244">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5049982" y="3133994"/>
            <a:ext cx="28304837" cy="1209040"/>
          </a:xfrm>
          <a:prstGeom prst="rect">
            <a:avLst/>
          </a:prstGeom>
        </p:spPr>
        <p:txBody>
          <a:bodyPr>
            <a:normAutofit/>
          </a:bodyPr>
          <a:lstStyle>
            <a:lvl1pPr marL="0" indent="0" algn="ctr">
              <a:buFontTx/>
              <a:buNone/>
              <a:defRPr sz="45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7" name="Text Placeholder 76"/>
          <p:cNvSpPr>
            <a:spLocks noGrp="1"/>
          </p:cNvSpPr>
          <p:nvPr>
            <p:ph type="body" sz="quarter" idx="151" hasCustomPrompt="1"/>
          </p:nvPr>
        </p:nvSpPr>
        <p:spPr>
          <a:xfrm>
            <a:off x="5049982" y="1924954"/>
            <a:ext cx="28304837" cy="1209040"/>
          </a:xfrm>
          <a:prstGeom prst="rect">
            <a:avLst/>
          </a:prstGeom>
        </p:spPr>
        <p:txBody>
          <a:bodyPr anchor="t" anchorCtr="1">
            <a:normAutofit/>
          </a:bodyPr>
          <a:lstStyle>
            <a:lvl1pPr marL="0" indent="0" algn="ctr">
              <a:buFontTx/>
              <a:buNone/>
              <a:defRPr sz="66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8" name="Text Placeholder 76"/>
          <p:cNvSpPr>
            <a:spLocks noGrp="1"/>
          </p:cNvSpPr>
          <p:nvPr>
            <p:ph type="body" sz="quarter" idx="153" hasCustomPrompt="1"/>
          </p:nvPr>
        </p:nvSpPr>
        <p:spPr>
          <a:xfrm>
            <a:off x="5049982" y="377979"/>
            <a:ext cx="28304837" cy="1546975"/>
          </a:xfrm>
          <a:prstGeom prst="rect">
            <a:avLst/>
          </a:prstGeom>
        </p:spPr>
        <p:txBody>
          <a:bodyPr anchor="t" anchorCtr="1">
            <a:normAutofit/>
          </a:bodyPr>
          <a:lstStyle>
            <a:lvl1pPr marL="0" indent="0" algn="ctr">
              <a:buFontTx/>
              <a:buNone/>
              <a:defRPr sz="8625" b="1">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163" y="798459"/>
            <a:ext cx="3239124" cy="4111196"/>
          </a:xfrm>
          <a:prstGeom prst="rect">
            <a:avLst/>
          </a:prstGeom>
        </p:spPr>
      </p:pic>
    </p:spTree>
    <p:extLst>
      <p:ext uri="{BB962C8B-B14F-4D97-AF65-F5344CB8AC3E}">
        <p14:creationId xmlns:p14="http://schemas.microsoft.com/office/powerpoint/2010/main" val="13484740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185" rtl="0" eaLnBrk="0" fontAlgn="base" hangingPunct="0">
        <a:spcBef>
          <a:spcPct val="0"/>
        </a:spcBef>
        <a:spcAft>
          <a:spcPct val="0"/>
        </a:spcAft>
        <a:defRPr sz="7500" kern="1200">
          <a:solidFill>
            <a:schemeClr val="bg1"/>
          </a:solidFill>
          <a:latin typeface="Trebuchet MS" pitchFamily="34" charset="0"/>
          <a:ea typeface="+mj-ea"/>
          <a:cs typeface="+mj-cs"/>
        </a:defRPr>
      </a:lvl1pPr>
      <a:lvl2pPr algn="ctr" defTabSz="3761185" rtl="0" eaLnBrk="0" fontAlgn="base" hangingPunct="0">
        <a:spcBef>
          <a:spcPct val="0"/>
        </a:spcBef>
        <a:spcAft>
          <a:spcPct val="0"/>
        </a:spcAft>
        <a:defRPr sz="7500">
          <a:solidFill>
            <a:schemeClr val="bg1"/>
          </a:solidFill>
          <a:latin typeface="Trebuchet MS" pitchFamily="34" charset="0"/>
        </a:defRPr>
      </a:lvl2pPr>
      <a:lvl3pPr algn="ctr" defTabSz="3761185" rtl="0" eaLnBrk="0" fontAlgn="base" hangingPunct="0">
        <a:spcBef>
          <a:spcPct val="0"/>
        </a:spcBef>
        <a:spcAft>
          <a:spcPct val="0"/>
        </a:spcAft>
        <a:defRPr sz="7500">
          <a:solidFill>
            <a:schemeClr val="bg1"/>
          </a:solidFill>
          <a:latin typeface="Trebuchet MS" pitchFamily="34" charset="0"/>
        </a:defRPr>
      </a:lvl3pPr>
      <a:lvl4pPr algn="ctr" defTabSz="3761185" rtl="0" eaLnBrk="0" fontAlgn="base" hangingPunct="0">
        <a:spcBef>
          <a:spcPct val="0"/>
        </a:spcBef>
        <a:spcAft>
          <a:spcPct val="0"/>
        </a:spcAft>
        <a:defRPr sz="7500">
          <a:solidFill>
            <a:schemeClr val="bg1"/>
          </a:solidFill>
          <a:latin typeface="Trebuchet MS" pitchFamily="34" charset="0"/>
        </a:defRPr>
      </a:lvl4pPr>
      <a:lvl5pPr algn="ctr" defTabSz="3761185" rtl="0" eaLnBrk="0" fontAlgn="base" hangingPunct="0">
        <a:spcBef>
          <a:spcPct val="0"/>
        </a:spcBef>
        <a:spcAft>
          <a:spcPct val="0"/>
        </a:spcAft>
        <a:defRPr sz="7500">
          <a:solidFill>
            <a:schemeClr val="bg1"/>
          </a:solidFill>
          <a:latin typeface="Trebuchet MS" pitchFamily="34" charset="0"/>
        </a:defRPr>
      </a:lvl5pPr>
      <a:lvl6pPr marL="342900" algn="ctr" defTabSz="3761185" rtl="0" fontAlgn="base">
        <a:spcBef>
          <a:spcPct val="0"/>
        </a:spcBef>
        <a:spcAft>
          <a:spcPct val="0"/>
        </a:spcAft>
        <a:defRPr sz="7500">
          <a:solidFill>
            <a:schemeClr val="bg1"/>
          </a:solidFill>
          <a:latin typeface="Trebuchet MS" pitchFamily="34" charset="0"/>
        </a:defRPr>
      </a:lvl6pPr>
      <a:lvl7pPr marL="685800" algn="ctr" defTabSz="3761185" rtl="0" fontAlgn="base">
        <a:spcBef>
          <a:spcPct val="0"/>
        </a:spcBef>
        <a:spcAft>
          <a:spcPct val="0"/>
        </a:spcAft>
        <a:defRPr sz="7500">
          <a:solidFill>
            <a:schemeClr val="bg1"/>
          </a:solidFill>
          <a:latin typeface="Trebuchet MS" pitchFamily="34" charset="0"/>
        </a:defRPr>
      </a:lvl7pPr>
      <a:lvl8pPr marL="1028700" algn="ctr" defTabSz="3761185" rtl="0" fontAlgn="base">
        <a:spcBef>
          <a:spcPct val="0"/>
        </a:spcBef>
        <a:spcAft>
          <a:spcPct val="0"/>
        </a:spcAft>
        <a:defRPr sz="7500">
          <a:solidFill>
            <a:schemeClr val="bg1"/>
          </a:solidFill>
          <a:latin typeface="Trebuchet MS" pitchFamily="34" charset="0"/>
        </a:defRPr>
      </a:lvl8pPr>
      <a:lvl9pPr marL="1371600" algn="ctr" defTabSz="3761185" rtl="0" fontAlgn="base">
        <a:spcBef>
          <a:spcPct val="0"/>
        </a:spcBef>
        <a:spcAft>
          <a:spcPct val="0"/>
        </a:spcAft>
        <a:defRPr sz="7500">
          <a:solidFill>
            <a:schemeClr val="bg1"/>
          </a:solidFill>
          <a:latin typeface="Trebuchet MS" pitchFamily="34" charset="0"/>
        </a:defRPr>
      </a:lvl9pPr>
    </p:titleStyle>
    <p:bodyStyle>
      <a:lvl1pPr marL="1409700" indent="-1409700" algn="l" defTabSz="3761185" rtl="0" eaLnBrk="0" fontAlgn="base" hangingPunct="0">
        <a:spcBef>
          <a:spcPct val="20000"/>
        </a:spcBef>
        <a:spcAft>
          <a:spcPct val="0"/>
        </a:spcAft>
        <a:buFont typeface="Arial" charset="0"/>
        <a:buChar char="•"/>
        <a:defRPr sz="13200" kern="1200">
          <a:solidFill>
            <a:schemeClr val="tx1"/>
          </a:solidFill>
          <a:latin typeface="+mn-lt"/>
          <a:ea typeface="+mn-ea"/>
          <a:cs typeface="+mn-cs"/>
        </a:defRPr>
      </a:lvl1pPr>
      <a:lvl2pPr marL="3056335" indent="-1175147" algn="l" defTabSz="3761185" rtl="0" eaLnBrk="0" fontAlgn="base" hangingPunct="0">
        <a:spcBef>
          <a:spcPct val="20000"/>
        </a:spcBef>
        <a:spcAft>
          <a:spcPct val="0"/>
        </a:spcAft>
        <a:buFont typeface="Arial" charset="0"/>
        <a:buChar char="–"/>
        <a:defRPr sz="11550" kern="1200">
          <a:solidFill>
            <a:schemeClr val="tx1"/>
          </a:solidFill>
          <a:latin typeface="+mn-lt"/>
          <a:ea typeface="+mn-ea"/>
          <a:cs typeface="+mn-cs"/>
        </a:defRPr>
      </a:lvl2pPr>
      <a:lvl3pPr marL="4701779" indent="-939404" algn="l" defTabSz="3761185" rtl="0" eaLnBrk="0" fontAlgn="base" hangingPunct="0">
        <a:spcBef>
          <a:spcPct val="20000"/>
        </a:spcBef>
        <a:spcAft>
          <a:spcPct val="0"/>
        </a:spcAft>
        <a:buFont typeface="Arial" charset="0"/>
        <a:buChar char="•"/>
        <a:defRPr sz="9900" kern="1200">
          <a:solidFill>
            <a:schemeClr val="tx1"/>
          </a:solidFill>
          <a:latin typeface="+mn-lt"/>
          <a:ea typeface="+mn-ea"/>
          <a:cs typeface="+mn-cs"/>
        </a:defRPr>
      </a:lvl3pPr>
      <a:lvl4pPr marL="6582966" indent="-939404" algn="l" defTabSz="3761185" rtl="0" eaLnBrk="0" fontAlgn="base" hangingPunct="0">
        <a:spcBef>
          <a:spcPct val="20000"/>
        </a:spcBef>
        <a:spcAft>
          <a:spcPct val="0"/>
        </a:spcAft>
        <a:buFont typeface="Arial" charset="0"/>
        <a:buChar char="–"/>
        <a:defRPr sz="8250" kern="1200">
          <a:solidFill>
            <a:schemeClr val="tx1"/>
          </a:solidFill>
          <a:latin typeface="+mn-lt"/>
          <a:ea typeface="+mn-ea"/>
          <a:cs typeface="+mn-cs"/>
        </a:defRPr>
      </a:lvl4pPr>
      <a:lvl5pPr marL="8464154" indent="-939404" algn="l" defTabSz="3761185" rtl="0" eaLnBrk="0" fontAlgn="base" hangingPunct="0">
        <a:spcBef>
          <a:spcPct val="20000"/>
        </a:spcBef>
        <a:spcAft>
          <a:spcPct val="0"/>
        </a:spcAft>
        <a:buFont typeface="Arial" charset="0"/>
        <a:buChar char="»"/>
        <a:defRPr sz="825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9pPr>
    </p:bodyStyle>
    <p:otherStyle>
      <a:defPPr>
        <a:defRPr lang="en-US"/>
      </a:defPPr>
      <a:lvl1pPr marL="0" algn="l" defTabSz="3761915" rtl="0" eaLnBrk="1" latinLnBrk="0" hangingPunct="1">
        <a:defRPr sz="7350" kern="1200">
          <a:solidFill>
            <a:schemeClr val="tx1"/>
          </a:solidFill>
          <a:latin typeface="+mn-lt"/>
          <a:ea typeface="+mn-ea"/>
          <a:cs typeface="+mn-cs"/>
        </a:defRPr>
      </a:lvl1pPr>
      <a:lvl2pPr marL="1880958" algn="l" defTabSz="3761915" rtl="0" eaLnBrk="1" latinLnBrk="0" hangingPunct="1">
        <a:defRPr sz="7350" kern="1200">
          <a:solidFill>
            <a:schemeClr val="tx1"/>
          </a:solidFill>
          <a:latin typeface="+mn-lt"/>
          <a:ea typeface="+mn-ea"/>
          <a:cs typeface="+mn-cs"/>
        </a:defRPr>
      </a:lvl2pPr>
      <a:lvl3pPr marL="3761915" algn="l" defTabSz="3761915" rtl="0" eaLnBrk="1" latinLnBrk="0" hangingPunct="1">
        <a:defRPr sz="7350" kern="1200">
          <a:solidFill>
            <a:schemeClr val="tx1"/>
          </a:solidFill>
          <a:latin typeface="+mn-lt"/>
          <a:ea typeface="+mn-ea"/>
          <a:cs typeface="+mn-cs"/>
        </a:defRPr>
      </a:lvl3pPr>
      <a:lvl4pPr marL="5642873" algn="l" defTabSz="3761915" rtl="0" eaLnBrk="1" latinLnBrk="0" hangingPunct="1">
        <a:defRPr sz="7350" kern="1200">
          <a:solidFill>
            <a:schemeClr val="tx1"/>
          </a:solidFill>
          <a:latin typeface="+mn-lt"/>
          <a:ea typeface="+mn-ea"/>
          <a:cs typeface="+mn-cs"/>
        </a:defRPr>
      </a:lvl4pPr>
      <a:lvl5pPr marL="7523829" algn="l" defTabSz="3761915" rtl="0" eaLnBrk="1" latinLnBrk="0" hangingPunct="1">
        <a:defRPr sz="7350" kern="1200">
          <a:solidFill>
            <a:schemeClr val="tx1"/>
          </a:solidFill>
          <a:latin typeface="+mn-lt"/>
          <a:ea typeface="+mn-ea"/>
          <a:cs typeface="+mn-cs"/>
        </a:defRPr>
      </a:lvl5pPr>
      <a:lvl6pPr marL="9404787" algn="l" defTabSz="3761915" rtl="0" eaLnBrk="1" latinLnBrk="0" hangingPunct="1">
        <a:defRPr sz="7350" kern="1200">
          <a:solidFill>
            <a:schemeClr val="tx1"/>
          </a:solidFill>
          <a:latin typeface="+mn-lt"/>
          <a:ea typeface="+mn-ea"/>
          <a:cs typeface="+mn-cs"/>
        </a:defRPr>
      </a:lvl6pPr>
      <a:lvl7pPr marL="11285745" algn="l" defTabSz="3761915" rtl="0" eaLnBrk="1" latinLnBrk="0" hangingPunct="1">
        <a:defRPr sz="7350" kern="1200">
          <a:solidFill>
            <a:schemeClr val="tx1"/>
          </a:solidFill>
          <a:latin typeface="+mn-lt"/>
          <a:ea typeface="+mn-ea"/>
          <a:cs typeface="+mn-cs"/>
        </a:defRPr>
      </a:lvl7pPr>
      <a:lvl8pPr marL="13166702" algn="l" defTabSz="3761915" rtl="0" eaLnBrk="1" latinLnBrk="0" hangingPunct="1">
        <a:defRPr sz="7350" kern="1200">
          <a:solidFill>
            <a:schemeClr val="tx1"/>
          </a:solidFill>
          <a:latin typeface="+mn-lt"/>
          <a:ea typeface="+mn-ea"/>
          <a:cs typeface="+mn-cs"/>
        </a:defRPr>
      </a:lvl8pPr>
      <a:lvl9pPr marL="15047660" algn="l" defTabSz="3761915" rtl="0" eaLnBrk="1" latinLnBrk="0" hangingPunct="1">
        <a:defRPr sz="7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1163" y="6204052"/>
            <a:ext cx="8799711" cy="10376440"/>
          </a:xfrm>
        </p:spPr>
        <p:txBody>
          <a:bodyPr/>
          <a:lstStyle/>
          <a:p>
            <a:pPr lvl="0" algn="just" defTabSz="914400" eaLnBrk="1" fontAlgn="auto" hangingPunct="1">
              <a:spcBef>
                <a:spcPts val="0"/>
              </a:spcBef>
              <a:spcAft>
                <a:spcPts val="0"/>
              </a:spcAft>
            </a:pPr>
            <a:r>
              <a:rPr lang="en-US" sz="3200" dirty="0">
                <a:solidFill>
                  <a:prstClr val="black"/>
                </a:solidFill>
                <a:latin typeface="Calibri" pitchFamily="34" charset="0"/>
                <a:cs typeface="Arial" charset="0"/>
              </a:rPr>
              <a:t>The focus is to discuss  the research on aerosol transmission characteristics of severe acute respiratory syndrome novel coronavirus (Covid-19), in poorly ventilated indoor spaces, and to mitigate further spread of this disease by designing a new HVAC system.  The purpose: eradicate the spread of this virus by testing poorly ventilated occupied areas in facilities, further understand the effectiveness of mechanical ventilation controls.  We believe that scientists and engineers have not yet invented an aeration approach to specifically combat Covid-19 in the indoor environments.  The goal is to answer this need and construct an innovative HVAC model, with highly efficient filtration and ventilation components, by conducting an epidemiological investigation researching pre-symptomatic, symptomatic, and asymptomatic individuals; case studies and scientific results of COVID-19 pathogen fluid dynamics in enclosed spaces. </a:t>
            </a:r>
          </a:p>
        </p:txBody>
      </p:sp>
      <p:sp>
        <p:nvSpPr>
          <p:cNvPr id="3" name="Text Placeholder 2"/>
          <p:cNvSpPr>
            <a:spLocks noGrp="1"/>
          </p:cNvSpPr>
          <p:nvPr>
            <p:ph type="body" sz="quarter" idx="11"/>
          </p:nvPr>
        </p:nvSpPr>
        <p:spPr>
          <a:xfrm>
            <a:off x="807047" y="5310033"/>
            <a:ext cx="8792766" cy="826590"/>
          </a:xfrm>
          <a:solidFill>
            <a:srgbClr val="1291B1"/>
          </a:solidFill>
        </p:spPr>
        <p:txBody>
          <a:bodyPr/>
          <a:lstStyle/>
          <a:p>
            <a:r>
              <a:rPr lang="en-US" sz="4000" dirty="0">
                <a:solidFill>
                  <a:schemeClr val="bg1"/>
                </a:solidFill>
              </a:rPr>
              <a:t>ABSTRACT</a:t>
            </a:r>
          </a:p>
        </p:txBody>
      </p:sp>
      <p:sp>
        <p:nvSpPr>
          <p:cNvPr id="5" name="Text Placeholder 4"/>
          <p:cNvSpPr>
            <a:spLocks noGrp="1"/>
          </p:cNvSpPr>
          <p:nvPr>
            <p:ph type="body" sz="quarter" idx="21"/>
          </p:nvPr>
        </p:nvSpPr>
        <p:spPr>
          <a:xfrm>
            <a:off x="10138769" y="6196555"/>
            <a:ext cx="8792765" cy="13331095"/>
          </a:xfrm>
        </p:spPr>
        <p:txBody>
          <a:bodyPr/>
          <a:lstStyle/>
          <a:p>
            <a:pPr lvl="0" algn="just" defTabSz="914400" eaLnBrk="1" fontAlgn="auto" hangingPunct="1">
              <a:spcBef>
                <a:spcPts val="0"/>
              </a:spcBef>
              <a:spcAft>
                <a:spcPts val="0"/>
              </a:spcAft>
            </a:pPr>
            <a:r>
              <a:rPr lang="en-US" sz="3200" dirty="0">
                <a:solidFill>
                  <a:prstClr val="black"/>
                </a:solidFill>
                <a:latin typeface="Calibri" pitchFamily="34" charset="0"/>
              </a:rPr>
              <a:t>First, articles on experimental tracer gas measurements using computational fluid dynamics software were examined.</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lvl="0" algn="just" defTabSz="914400" eaLnBrk="1" fontAlgn="auto" hangingPunct="1">
              <a:spcBef>
                <a:spcPts val="0"/>
              </a:spcBef>
              <a:spcAft>
                <a:spcPts val="0"/>
              </a:spcAft>
            </a:pPr>
            <a:r>
              <a:rPr lang="en-US" sz="3200" dirty="0">
                <a:solidFill>
                  <a:prstClr val="black"/>
                </a:solidFill>
                <a:latin typeface="Calibri" pitchFamily="34" charset="0"/>
              </a:rPr>
              <a:t>Second, numerical simulation results mimicking the behavior of cough droplets in enclosed spaces with two individuals standing at fixed distances from each other were also examined.</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lvl="0" algn="just" defTabSz="914400" eaLnBrk="1" fontAlgn="auto" hangingPunct="1">
              <a:spcBef>
                <a:spcPts val="0"/>
              </a:spcBef>
              <a:spcAft>
                <a:spcPts val="0"/>
              </a:spcAft>
            </a:pPr>
            <a:r>
              <a:rPr lang="en-US" sz="3200" dirty="0">
                <a:solidFill>
                  <a:prstClr val="black"/>
                </a:solidFill>
                <a:latin typeface="Calibri" pitchFamily="34" charset="0"/>
              </a:rPr>
              <a:t>Third, research methods used to assess the different characteristics of Covid-19 and various other infectious aerosols pertaining to particle sizes, aerodynamics, concentrations, infectivity, and virulence were reviewed. </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lvl="0" algn="just" defTabSz="914400" eaLnBrk="1" fontAlgn="auto" hangingPunct="1">
              <a:spcBef>
                <a:spcPts val="0"/>
              </a:spcBef>
              <a:spcAft>
                <a:spcPts val="0"/>
              </a:spcAft>
            </a:pPr>
            <a:r>
              <a:rPr lang="en-US" sz="3200" dirty="0">
                <a:solidFill>
                  <a:prstClr val="black"/>
                </a:solidFill>
                <a:latin typeface="Calibri" pitchFamily="34" charset="0"/>
              </a:rPr>
              <a:t>Fourth, we considered a realistic geometry and ventilation system, in order to study how the coughed droplets disperse. </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lvl="0" algn="just" defTabSz="914400" eaLnBrk="1" fontAlgn="auto" hangingPunct="1">
              <a:spcBef>
                <a:spcPts val="0"/>
              </a:spcBef>
              <a:spcAft>
                <a:spcPts val="0"/>
              </a:spcAft>
            </a:pPr>
            <a:r>
              <a:rPr lang="en-US" sz="3200" dirty="0">
                <a:solidFill>
                  <a:prstClr val="black"/>
                </a:solidFill>
                <a:latin typeface="Calibri" pitchFamily="34" charset="0"/>
              </a:rPr>
              <a:t>Fifth, an epidemiologic investigation on a Korean call center in “Building X” was conducted using contact tracing, collected medical reports &amp; data from the South Korean government, Korean Center for Disease Control &amp; Prevention (SKCDC), and  South Korea’s national level health authority.</a:t>
            </a:r>
            <a:endParaRPr lang="en-US" dirty="0"/>
          </a:p>
        </p:txBody>
      </p:sp>
      <p:sp>
        <p:nvSpPr>
          <p:cNvPr id="6" name="Text Placeholder 5"/>
          <p:cNvSpPr>
            <a:spLocks noGrp="1"/>
          </p:cNvSpPr>
          <p:nvPr>
            <p:ph type="body" sz="quarter" idx="22"/>
          </p:nvPr>
        </p:nvSpPr>
        <p:spPr>
          <a:xfrm>
            <a:off x="10138769" y="5310033"/>
            <a:ext cx="8792766" cy="826590"/>
          </a:xfrm>
          <a:solidFill>
            <a:srgbClr val="1291B1"/>
          </a:solidFill>
        </p:spPr>
        <p:txBody>
          <a:bodyPr/>
          <a:lstStyle/>
          <a:p>
            <a:r>
              <a:rPr lang="en-US" sz="4000" u="none" dirty="0">
                <a:solidFill>
                  <a:schemeClr val="bg1"/>
                </a:solidFill>
              </a:rPr>
              <a:t> </a:t>
            </a:r>
            <a:r>
              <a:rPr lang="en-US" sz="4000" dirty="0">
                <a:solidFill>
                  <a:schemeClr val="bg1"/>
                </a:solidFill>
              </a:rPr>
              <a:t>METHODS</a:t>
            </a:r>
          </a:p>
        </p:txBody>
      </p:sp>
      <p:sp>
        <p:nvSpPr>
          <p:cNvPr id="7" name="Text Placeholder 6"/>
          <p:cNvSpPr>
            <a:spLocks noGrp="1"/>
          </p:cNvSpPr>
          <p:nvPr>
            <p:ph type="body" sz="quarter" idx="23"/>
          </p:nvPr>
        </p:nvSpPr>
        <p:spPr>
          <a:xfrm>
            <a:off x="19476047" y="6204052"/>
            <a:ext cx="8792765" cy="10868883"/>
          </a:xfrm>
        </p:spPr>
        <p:txBody>
          <a:bodyPr/>
          <a:lstStyle/>
          <a:p>
            <a:pPr marL="457200" lvl="0" indent="-457200" algn="just" defTabSz="914400" eaLnBrk="1" fontAlgn="auto" hangingPunct="1">
              <a:spcBef>
                <a:spcPts val="0"/>
              </a:spcBef>
              <a:spcAft>
                <a:spcPts val="0"/>
              </a:spcAft>
              <a:buFont typeface="Wingdings" panose="05000000000000000000" pitchFamily="2" charset="2"/>
              <a:buChar char="v"/>
            </a:pPr>
            <a:r>
              <a:rPr lang="en-US" sz="3200" dirty="0">
                <a:solidFill>
                  <a:prstClr val="black"/>
                </a:solidFill>
                <a:latin typeface="Calibri" pitchFamily="34" charset="0"/>
              </a:rPr>
              <a:t>There was insufficient aeration;  concentration of viral airborne pathogens depends on the source strength and ventilation rate. </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marL="457200" lvl="0" indent="-457200" algn="just" defTabSz="914400" eaLnBrk="1" fontAlgn="auto" hangingPunct="1">
              <a:spcBef>
                <a:spcPts val="0"/>
              </a:spcBef>
              <a:spcAft>
                <a:spcPts val="0"/>
              </a:spcAft>
              <a:buFont typeface="Wingdings" panose="05000000000000000000" pitchFamily="2" charset="2"/>
              <a:buChar char="v"/>
            </a:pPr>
            <a:r>
              <a:rPr lang="en-US" sz="3200" dirty="0">
                <a:solidFill>
                  <a:prstClr val="black"/>
                </a:solidFill>
                <a:latin typeface="Calibri" pitchFamily="34" charset="0"/>
              </a:rPr>
              <a:t>The results of the numerical simulation illustrates that close proximity between persons in enclosed spaces can cause a higher infection rate. Also, using displacement ventilation discharges coughed droplets easier than mixing air ventilation.</a:t>
            </a:r>
          </a:p>
          <a:p>
            <a:pPr marL="457200" lvl="0" indent="-457200" algn="just" defTabSz="914400" eaLnBrk="1" fontAlgn="auto" hangingPunct="1">
              <a:spcBef>
                <a:spcPts val="0"/>
              </a:spcBef>
              <a:spcAft>
                <a:spcPts val="0"/>
              </a:spcAft>
              <a:buFont typeface="Wingdings" panose="05000000000000000000" pitchFamily="2" charset="2"/>
              <a:buChar char="v"/>
            </a:pPr>
            <a:endParaRPr lang="en-US" sz="3200" dirty="0">
              <a:solidFill>
                <a:prstClr val="black"/>
              </a:solidFill>
              <a:latin typeface="Calibri" pitchFamily="34" charset="0"/>
            </a:endParaRPr>
          </a:p>
          <a:p>
            <a:pPr marL="457200" lvl="0" indent="-457200" algn="just" defTabSz="914400" eaLnBrk="1" fontAlgn="auto" hangingPunct="1">
              <a:spcBef>
                <a:spcPts val="0"/>
              </a:spcBef>
              <a:spcAft>
                <a:spcPts val="0"/>
              </a:spcAft>
              <a:buFont typeface="Wingdings" panose="05000000000000000000" pitchFamily="2" charset="2"/>
              <a:buChar char="v"/>
            </a:pPr>
            <a:r>
              <a:rPr lang="en-US" sz="3200" dirty="0">
                <a:solidFill>
                  <a:prstClr val="black"/>
                </a:solidFill>
                <a:latin typeface="Calibri" pitchFamily="34" charset="0"/>
              </a:rPr>
              <a:t>With a total volume of 15,200 cubic feet and an average occupancy of 89 people, the air exchange rate found would equate to an outdoor air supply of 1.04 liters per second and 0.75 liters per second per person.</a:t>
            </a:r>
          </a:p>
          <a:p>
            <a:pPr lvl="0" algn="just" defTabSz="914400" eaLnBrk="1" fontAlgn="auto" hangingPunct="1">
              <a:spcBef>
                <a:spcPts val="0"/>
              </a:spcBef>
              <a:spcAft>
                <a:spcPts val="0"/>
              </a:spcAft>
            </a:pPr>
            <a:endParaRPr lang="en-US" sz="3200" dirty="0">
              <a:solidFill>
                <a:prstClr val="black"/>
              </a:solidFill>
              <a:latin typeface="Calibri" pitchFamily="34" charset="0"/>
            </a:endParaRPr>
          </a:p>
          <a:p>
            <a:pPr marL="457200" lvl="0" indent="-457200" algn="just" defTabSz="914400" eaLnBrk="1" fontAlgn="auto" hangingPunct="1">
              <a:spcBef>
                <a:spcPts val="0"/>
              </a:spcBef>
              <a:spcAft>
                <a:spcPts val="0"/>
              </a:spcAft>
              <a:buFont typeface="Wingdings" panose="05000000000000000000" pitchFamily="2" charset="2"/>
              <a:buChar char="v"/>
            </a:pPr>
            <a:r>
              <a:rPr lang="en-US" sz="3200" dirty="0">
                <a:solidFill>
                  <a:prstClr val="black"/>
                </a:solidFill>
                <a:latin typeface="Calibri" pitchFamily="34" charset="0"/>
              </a:rPr>
              <a:t>The droplet dispersion process after one single cough by an individual is demonstrated by plotting the locations of all airborne droplets in perspective view, side view and top view.</a:t>
            </a:r>
            <a:endParaRPr lang="en-US" dirty="0"/>
          </a:p>
        </p:txBody>
      </p:sp>
      <p:sp>
        <p:nvSpPr>
          <p:cNvPr id="8" name="Text Placeholder 7"/>
          <p:cNvSpPr>
            <a:spLocks noGrp="1"/>
          </p:cNvSpPr>
          <p:nvPr>
            <p:ph type="body" sz="quarter" idx="24"/>
          </p:nvPr>
        </p:nvSpPr>
        <p:spPr>
          <a:xfrm>
            <a:off x="19647877" y="5320182"/>
            <a:ext cx="17998554" cy="826590"/>
          </a:xfrm>
          <a:solidFill>
            <a:srgbClr val="1291B1"/>
          </a:solidFill>
        </p:spPr>
        <p:txBody>
          <a:bodyPr/>
          <a:lstStyle/>
          <a:p>
            <a:r>
              <a:rPr lang="en-US" sz="4000" dirty="0">
                <a:solidFill>
                  <a:schemeClr val="bg1"/>
                </a:solidFill>
              </a:rPr>
              <a:t>RESULTS</a:t>
            </a:r>
          </a:p>
        </p:txBody>
      </p:sp>
      <p:sp>
        <p:nvSpPr>
          <p:cNvPr id="9" name="Text Placeholder 8"/>
          <p:cNvSpPr>
            <a:spLocks noGrp="1"/>
          </p:cNvSpPr>
          <p:nvPr>
            <p:ph type="body" sz="quarter" idx="25"/>
          </p:nvPr>
        </p:nvSpPr>
        <p:spPr>
          <a:xfrm>
            <a:off x="29020740" y="15380558"/>
            <a:ext cx="8625692" cy="826590"/>
          </a:xfrm>
          <a:solidFill>
            <a:srgbClr val="1291B1"/>
          </a:solidFill>
        </p:spPr>
        <p:txBody>
          <a:bodyPr/>
          <a:lstStyle/>
          <a:p>
            <a:r>
              <a:rPr lang="en-US" sz="4000" dirty="0">
                <a:solidFill>
                  <a:schemeClr val="bg1"/>
                </a:solidFill>
              </a:rPr>
              <a:t>DISCUSSION</a:t>
            </a:r>
          </a:p>
        </p:txBody>
      </p:sp>
      <p:sp>
        <p:nvSpPr>
          <p:cNvPr id="10" name="Text Placeholder 9"/>
          <p:cNvSpPr>
            <a:spLocks noGrp="1"/>
          </p:cNvSpPr>
          <p:nvPr>
            <p:ph type="body" sz="quarter" idx="26"/>
          </p:nvPr>
        </p:nvSpPr>
        <p:spPr>
          <a:xfrm>
            <a:off x="29020740" y="16199816"/>
            <a:ext cx="8625692" cy="4467130"/>
          </a:xfrm>
        </p:spPr>
        <p:txBody>
          <a:bodyPr/>
          <a:lstStyle/>
          <a:p>
            <a:pPr lvl="0" algn="just" defTabSz="914400" eaLnBrk="1" fontAlgn="auto" hangingPunct="1">
              <a:spcBef>
                <a:spcPts val="0"/>
              </a:spcBef>
              <a:spcAft>
                <a:spcPts val="0"/>
              </a:spcAft>
            </a:pPr>
            <a:r>
              <a:rPr lang="en-US" sz="3200" dirty="0">
                <a:solidFill>
                  <a:prstClr val="black"/>
                </a:solidFill>
                <a:latin typeface="Calibri" pitchFamily="34" charset="0"/>
              </a:rPr>
              <a:t>Displacement air ventilation and the use of HEPA filters could be a viable source in diminishing the spread Covid-19, by removing cough droplets in enclosed spaces.  The outbreak cannot be explained by droplet transmission alone, as the aerosols are prompted by the direction of the airflow. Coughing and airflow direction impacts dispersion of pathogens. </a:t>
            </a:r>
            <a:endParaRPr lang="en-US" dirty="0"/>
          </a:p>
        </p:txBody>
      </p:sp>
      <p:sp>
        <p:nvSpPr>
          <p:cNvPr id="11" name="Text Placeholder 10"/>
          <p:cNvSpPr>
            <a:spLocks noGrp="1"/>
          </p:cNvSpPr>
          <p:nvPr>
            <p:ph type="body" sz="quarter" idx="27"/>
          </p:nvPr>
        </p:nvSpPr>
        <p:spPr>
          <a:xfrm>
            <a:off x="29177092" y="20808738"/>
            <a:ext cx="8469339" cy="826590"/>
          </a:xfrm>
          <a:solidFill>
            <a:srgbClr val="1291B1"/>
          </a:solidFill>
        </p:spPr>
        <p:txBody>
          <a:bodyPr/>
          <a:lstStyle/>
          <a:p>
            <a:r>
              <a:rPr lang="en-US" sz="4000" b="0" dirty="0">
                <a:solidFill>
                  <a:schemeClr val="bg1"/>
                </a:solidFill>
              </a:rPr>
              <a:t>REFERENCES</a:t>
            </a:r>
          </a:p>
        </p:txBody>
      </p:sp>
      <p:sp>
        <p:nvSpPr>
          <p:cNvPr id="12" name="Text Placeholder 11"/>
          <p:cNvSpPr>
            <a:spLocks noGrp="1"/>
          </p:cNvSpPr>
          <p:nvPr>
            <p:ph type="body" sz="quarter" idx="28"/>
          </p:nvPr>
        </p:nvSpPr>
        <p:spPr>
          <a:xfrm>
            <a:off x="29020739" y="21679727"/>
            <a:ext cx="8625693" cy="8452837"/>
          </a:xfrm>
        </p:spPr>
        <p:txBody>
          <a:bodyPr/>
          <a:lstStyle/>
          <a:p>
            <a:pPr lvl="0" algn="just" defTabSz="914400" eaLnBrk="1" fontAlgn="auto" hangingPunct="1">
              <a:spcBef>
                <a:spcPts val="0"/>
              </a:spcBef>
              <a:spcAft>
                <a:spcPts val="0"/>
              </a:spcAft>
            </a:pPr>
            <a:r>
              <a:rPr lang="en-US" sz="2000" dirty="0">
                <a:solidFill>
                  <a:schemeClr val="tx1"/>
                </a:solidFill>
                <a:latin typeface="Calibri" pitchFamily="34" charset="0"/>
              </a:rPr>
              <a:t>1. Cole, DrPH, E. C., &amp;amp; Cook, MS, C. E. (1998). </a:t>
            </a:r>
            <a:r>
              <a:rPr lang="en-US" sz="2000" i="1" dirty="0">
                <a:solidFill>
                  <a:schemeClr val="tx1"/>
                </a:solidFill>
                <a:latin typeface="Calibri" pitchFamily="34" charset="0"/>
              </a:rPr>
              <a:t>Characterization of infectious aerosols in health care facilities: An aid to effective engineering controls and preventive strategies</a:t>
            </a:r>
            <a:r>
              <a:rPr lang="en-US" sz="2000" dirty="0">
                <a:solidFill>
                  <a:schemeClr val="tx1"/>
                </a:solidFill>
                <a:latin typeface="Calibri" pitchFamily="34" charset="0"/>
              </a:rPr>
              <a:t>. Durham, N.C.: The Association for Professionals in Infection Control and Epidemiology.</a:t>
            </a:r>
          </a:p>
          <a:p>
            <a:pPr algn="just" defTabSz="914400" eaLnBrk="1" fontAlgn="auto" hangingPunct="1">
              <a:spcBef>
                <a:spcPts val="600"/>
              </a:spcBef>
              <a:spcAft>
                <a:spcPts val="0"/>
              </a:spcAft>
            </a:pPr>
            <a:r>
              <a:rPr lang="en-US" sz="2000" dirty="0">
                <a:solidFill>
                  <a:schemeClr val="tx1"/>
                </a:solidFill>
                <a:latin typeface="Calibri" pitchFamily="34" charset="0"/>
              </a:rPr>
              <a:t>2. Broom, Douglas S. (2020, April 14). This Japanese experiment shows how easily coronavirus can spread – and what you can do about it. Retrieved November 26, 2020 (adapted from O’Toole et al, 2020).</a:t>
            </a:r>
          </a:p>
          <a:p>
            <a:pPr algn="just" defTabSz="914400" eaLnBrk="1" fontAlgn="auto" hangingPunct="1">
              <a:spcBef>
                <a:spcPts val="600"/>
              </a:spcBef>
              <a:spcAft>
                <a:spcPts val="0"/>
              </a:spcAft>
            </a:pPr>
            <a:endParaRPr lang="en-US" sz="2000" dirty="0">
              <a:solidFill>
                <a:schemeClr val="tx1"/>
              </a:solidFill>
              <a:latin typeface="Calibri" pitchFamily="34" charset="0"/>
            </a:endParaRPr>
          </a:p>
          <a:p>
            <a:pPr algn="just" defTabSz="914400" eaLnBrk="1" fontAlgn="auto" hangingPunct="1">
              <a:spcBef>
                <a:spcPts val="600"/>
              </a:spcBef>
              <a:spcAft>
                <a:spcPts val="0"/>
              </a:spcAft>
            </a:pPr>
            <a:r>
              <a:rPr lang="en-US" sz="2000" dirty="0">
                <a:solidFill>
                  <a:schemeClr val="tx1"/>
                </a:solidFill>
                <a:latin typeface="Calibri" pitchFamily="34" charset="0"/>
              </a:rPr>
              <a:t>3.  </a:t>
            </a:r>
            <a:r>
              <a:rPr lang="en-US" sz="2000" dirty="0">
                <a:solidFill>
                  <a:schemeClr val="tx1"/>
                </a:solidFill>
                <a:effectLst/>
                <a:latin typeface="+mn-lt"/>
              </a:rPr>
              <a:t>Fears, A., Klimstra, W., Duprex, D., Hartman, A., Weaver, S., Plane, K., Roy, C. (2020). </a:t>
            </a:r>
            <a:r>
              <a:rPr lang="en-US" sz="2000" i="1" dirty="0">
                <a:solidFill>
                  <a:schemeClr val="tx1"/>
                </a:solidFill>
                <a:effectLst/>
                <a:latin typeface="+mn-lt"/>
              </a:rPr>
              <a:t>Comparative dynamic aerosol efficiencies of three emergent coronaviruses and the unusual persistence of SARS-CoV-2 in aerosol suspensions</a:t>
            </a:r>
            <a:r>
              <a:rPr lang="en-US" sz="2000" dirty="0">
                <a:solidFill>
                  <a:schemeClr val="tx1"/>
                </a:solidFill>
                <a:effectLst/>
                <a:latin typeface="+mn-lt"/>
              </a:rPr>
              <a:t>. MedRxiv.</a:t>
            </a:r>
          </a:p>
          <a:p>
            <a:pPr algn="just" defTabSz="914400" eaLnBrk="1" fontAlgn="auto" hangingPunct="1">
              <a:spcBef>
                <a:spcPts val="600"/>
              </a:spcBef>
              <a:spcAft>
                <a:spcPts val="0"/>
              </a:spcAft>
            </a:pPr>
            <a:r>
              <a:rPr lang="en-US" sz="2000" dirty="0">
                <a:solidFill>
                  <a:schemeClr val="tx1"/>
                </a:solidFill>
                <a:latin typeface="Calibri" pitchFamily="34" charset="0"/>
              </a:rPr>
              <a:t>4. </a:t>
            </a:r>
            <a:r>
              <a:rPr lang="en-US" sz="2000" dirty="0">
                <a:solidFill>
                  <a:schemeClr val="tx1"/>
                </a:solidFill>
                <a:effectLst/>
                <a:latin typeface="+mj-lt"/>
              </a:rPr>
              <a:t>Kang, Z., Zhang, Y., Fan, H., &amp; Feng, G. (2015). </a:t>
            </a:r>
            <a:r>
              <a:rPr lang="en-US" sz="2000" i="1" dirty="0">
                <a:solidFill>
                  <a:schemeClr val="tx1"/>
                </a:solidFill>
                <a:effectLst/>
                <a:latin typeface="+mj-lt"/>
              </a:rPr>
              <a:t>Numerical Simulation of </a:t>
            </a:r>
            <a:r>
              <a:rPr lang="en-US" sz="2000" i="1" dirty="0">
                <a:solidFill>
                  <a:schemeClr val="tx1"/>
                </a:solidFill>
                <a:latin typeface="+mj-lt"/>
              </a:rPr>
              <a:t>	</a:t>
            </a:r>
            <a:r>
              <a:rPr lang="en-US" sz="2000" i="1" dirty="0">
                <a:solidFill>
                  <a:schemeClr val="tx1"/>
                </a:solidFill>
                <a:effectLst/>
                <a:latin typeface="+mj-lt"/>
              </a:rPr>
              <a:t>Coughed Droplets in the Air-Conditioning Room</a:t>
            </a:r>
            <a:r>
              <a:rPr lang="en-US" sz="2000" dirty="0">
                <a:solidFill>
                  <a:schemeClr val="tx1"/>
                </a:solidFill>
                <a:effectLst/>
                <a:latin typeface="+mj-lt"/>
              </a:rPr>
              <a:t>. Elsevier Ltd.</a:t>
            </a:r>
          </a:p>
          <a:p>
            <a:pPr algn="just" defTabSz="914400" eaLnBrk="1" fontAlgn="auto" hangingPunct="1">
              <a:spcBef>
                <a:spcPts val="600"/>
              </a:spcBef>
              <a:spcAft>
                <a:spcPts val="0"/>
              </a:spcAft>
            </a:pPr>
            <a:r>
              <a:rPr lang="en-US" sz="2000" dirty="0">
                <a:solidFill>
                  <a:schemeClr val="tx1"/>
                </a:solidFill>
                <a:latin typeface="Calibri" pitchFamily="34" charset="0"/>
              </a:rPr>
              <a:t>5. Li, Y., Qian, H., Hang, J., Chen, X., Hong, L., Liang, P., Kang, M. (2020). </a:t>
            </a:r>
            <a:r>
              <a:rPr lang="en-US" sz="2000" i="1" dirty="0">
                <a:solidFill>
                  <a:schemeClr val="tx1"/>
                </a:solidFill>
                <a:latin typeface="Calibri" pitchFamily="34" charset="0"/>
              </a:rPr>
              <a:t>Evidence for probable aerosol transmission of SARS-CoV-2 in a poorly ventilated restaurant.</a:t>
            </a:r>
            <a:r>
              <a:rPr lang="en-US" sz="2000" dirty="0">
                <a:solidFill>
                  <a:schemeClr val="tx1"/>
                </a:solidFill>
                <a:latin typeface="Calibri" pitchFamily="34" charset="0"/>
              </a:rPr>
              <a:t> Retrieved November 24, 2020, https://www.medrxiv.org/content/10.1101/2020.04.16.20067728v1</a:t>
            </a:r>
          </a:p>
          <a:p>
            <a:pPr lvl="0" algn="just" defTabSz="914400" eaLnBrk="1" fontAlgn="auto" hangingPunct="1">
              <a:spcBef>
                <a:spcPts val="600"/>
              </a:spcBef>
              <a:spcAft>
                <a:spcPts val="0"/>
              </a:spcAft>
            </a:pPr>
            <a:r>
              <a:rPr lang="en-US" sz="2000" dirty="0">
                <a:solidFill>
                  <a:schemeClr val="tx1"/>
                </a:solidFill>
                <a:latin typeface="Calibri" pitchFamily="34" charset="0"/>
              </a:rPr>
              <a:t>6. Park, S., Kim, Y., Yi, S., Lee, S., Na, B., Kim, C., Jeong, E. (2020). </a:t>
            </a:r>
            <a:r>
              <a:rPr lang="en-US" sz="2000" i="1" dirty="0">
                <a:solidFill>
                  <a:schemeClr val="tx1"/>
                </a:solidFill>
                <a:latin typeface="Calibri" pitchFamily="34" charset="0"/>
              </a:rPr>
              <a:t>Coronavirus Disease Outbreak in Call Center, South Korea</a:t>
            </a:r>
            <a:r>
              <a:rPr lang="en-US" sz="2000" dirty="0">
                <a:solidFill>
                  <a:schemeClr val="tx1"/>
                </a:solidFill>
                <a:latin typeface="Calibri" pitchFamily="34" charset="0"/>
              </a:rPr>
              <a:t>.  Atlanta, GA.: www.cdc.gov/eid, Emerging Infectious Diseases, Vol. 26.</a:t>
            </a:r>
          </a:p>
          <a:p>
            <a:pPr lvl="0" algn="just" defTabSz="914400" eaLnBrk="1" fontAlgn="auto" hangingPunct="1">
              <a:spcBef>
                <a:spcPts val="600"/>
              </a:spcBef>
              <a:spcAft>
                <a:spcPts val="0"/>
              </a:spcAft>
            </a:pPr>
            <a:r>
              <a:rPr lang="en-US" sz="2000" dirty="0">
                <a:solidFill>
                  <a:schemeClr val="tx1"/>
                </a:solidFill>
                <a:latin typeface="Calibri" pitchFamily="34" charset="0"/>
              </a:rPr>
              <a:t>7. Zhang, L., &amp; amp; Yuguo, L. (2012). </a:t>
            </a:r>
            <a:r>
              <a:rPr lang="en-US" sz="2000" i="1" dirty="0">
                <a:solidFill>
                  <a:schemeClr val="tx1"/>
                </a:solidFill>
                <a:latin typeface="Calibri" pitchFamily="34" charset="0"/>
              </a:rPr>
              <a:t>Dispersion of Coughed Droplets in a Fully Occupied High Speed Rail Cabin</a:t>
            </a:r>
            <a:r>
              <a:rPr lang="en-US" sz="2000" dirty="0">
                <a:solidFill>
                  <a:schemeClr val="tx1"/>
                </a:solidFill>
                <a:latin typeface="Calibri" pitchFamily="34" charset="0"/>
              </a:rPr>
              <a:t>. China: Department of Mechanical Engineering, The University of Hong Kong.</a:t>
            </a:r>
            <a:endParaRPr lang="en-US" sz="2000" dirty="0"/>
          </a:p>
        </p:txBody>
      </p:sp>
      <p:sp>
        <p:nvSpPr>
          <p:cNvPr id="16" name="Text Placeholder 15"/>
          <p:cNvSpPr>
            <a:spLocks noGrp="1"/>
          </p:cNvSpPr>
          <p:nvPr>
            <p:ph type="body" sz="quarter" idx="150"/>
          </p:nvPr>
        </p:nvSpPr>
        <p:spPr>
          <a:xfrm>
            <a:off x="5049982" y="3614654"/>
            <a:ext cx="29017280" cy="1033178"/>
          </a:xfrm>
          <a:solidFill>
            <a:srgbClr val="1291B1"/>
          </a:solidFill>
        </p:spPr>
        <p:txBody>
          <a:bodyPr>
            <a:normAutofit/>
          </a:bodyPr>
          <a:lstStyle/>
          <a:p>
            <a:r>
              <a:rPr lang="en-US" sz="4800" b="1" dirty="0">
                <a:solidFill>
                  <a:schemeClr val="bg1"/>
                </a:solidFill>
              </a:rPr>
              <a:t>New York City College of Technology, CUNY</a:t>
            </a:r>
          </a:p>
        </p:txBody>
      </p:sp>
      <p:sp>
        <p:nvSpPr>
          <p:cNvPr id="17" name="Text Placeholder 16"/>
          <p:cNvSpPr>
            <a:spLocks noGrp="1"/>
          </p:cNvSpPr>
          <p:nvPr>
            <p:ph type="body" sz="quarter" idx="151"/>
          </p:nvPr>
        </p:nvSpPr>
        <p:spPr>
          <a:xfrm>
            <a:off x="5049982" y="2011723"/>
            <a:ext cx="29017280" cy="1684975"/>
          </a:xfrm>
          <a:solidFill>
            <a:srgbClr val="1291B1"/>
          </a:solidFill>
        </p:spPr>
        <p:txBody>
          <a:bodyPr>
            <a:normAutofit fontScale="92500" lnSpcReduction="10000"/>
          </a:bodyPr>
          <a:lstStyle/>
          <a:p>
            <a:r>
              <a:rPr lang="en-US" sz="5400" b="1" dirty="0">
                <a:solidFill>
                  <a:schemeClr val="bg1"/>
                </a:solidFill>
              </a:rPr>
              <a:t>Adama Barro, Cathal O’Toole, Jacob S. Lopez, Matthew Quinones, and Sherene D. Moore </a:t>
            </a:r>
          </a:p>
          <a:p>
            <a:r>
              <a:rPr lang="en-US" sz="5400" b="1" dirty="0">
                <a:solidFill>
                  <a:schemeClr val="bg1"/>
                </a:solidFill>
              </a:rPr>
              <a:t>Mentor: Professor Daeho Kang</a:t>
            </a:r>
          </a:p>
        </p:txBody>
      </p:sp>
      <p:sp>
        <p:nvSpPr>
          <p:cNvPr id="18" name="Text Placeholder 17"/>
          <p:cNvSpPr>
            <a:spLocks noGrp="1"/>
          </p:cNvSpPr>
          <p:nvPr>
            <p:ph type="body" sz="quarter" idx="153"/>
          </p:nvPr>
        </p:nvSpPr>
        <p:spPr>
          <a:xfrm>
            <a:off x="5049982" y="893792"/>
            <a:ext cx="29017280" cy="1125247"/>
          </a:xfrm>
          <a:solidFill>
            <a:srgbClr val="1291B1"/>
          </a:solidFill>
        </p:spPr>
        <p:txBody>
          <a:bodyPr anchor="ctr" anchorCtr="0">
            <a:normAutofit/>
          </a:bodyPr>
          <a:lstStyle/>
          <a:p>
            <a:r>
              <a:rPr lang="en-US" sz="6000" dirty="0">
                <a:solidFill>
                  <a:schemeClr val="bg1"/>
                </a:solidFill>
              </a:rPr>
              <a:t>UNDERSTANDING OF AEROSOL TRANSMISSION OF COVID-19 IN INDOOR ENVIRONMENTS</a:t>
            </a:r>
          </a:p>
        </p:txBody>
      </p:sp>
      <p:pic>
        <p:nvPicPr>
          <p:cNvPr id="24" name="Picture 23">
            <a:extLst>
              <a:ext uri="{FF2B5EF4-FFF2-40B4-BE49-F238E27FC236}">
                <a16:creationId xmlns:a16="http://schemas.microsoft.com/office/drawing/2014/main" id="{48E82AEB-1826-4410-AC70-8FBE4927A743}"/>
              </a:ext>
            </a:extLst>
          </p:cNvPr>
          <p:cNvPicPr>
            <a:picLocks noChangeAspect="1"/>
          </p:cNvPicPr>
          <p:nvPr/>
        </p:nvPicPr>
        <p:blipFill>
          <a:blip r:embed="rId3"/>
          <a:stretch>
            <a:fillRect/>
          </a:stretch>
        </p:blipFill>
        <p:spPr>
          <a:xfrm>
            <a:off x="10434335" y="19178954"/>
            <a:ext cx="8017788" cy="9133100"/>
          </a:xfrm>
          <a:prstGeom prst="rect">
            <a:avLst/>
          </a:prstGeom>
        </p:spPr>
      </p:pic>
      <p:sp>
        <p:nvSpPr>
          <p:cNvPr id="27" name="Text Placeholder 6">
            <a:extLst>
              <a:ext uri="{FF2B5EF4-FFF2-40B4-BE49-F238E27FC236}">
                <a16:creationId xmlns:a16="http://schemas.microsoft.com/office/drawing/2014/main" id="{A448C42E-324D-4896-B653-04E33A47BBF2}"/>
              </a:ext>
            </a:extLst>
          </p:cNvPr>
          <p:cNvSpPr txBox="1">
            <a:spLocks/>
          </p:cNvSpPr>
          <p:nvPr/>
        </p:nvSpPr>
        <p:spPr>
          <a:xfrm>
            <a:off x="28884574" y="6225031"/>
            <a:ext cx="8761858" cy="8505159"/>
          </a:xfrm>
          <a:prstGeom prst="rect">
            <a:avLst/>
          </a:prstGeom>
        </p:spPr>
        <p:txBody>
          <a:bodyPr wrap="square" lIns="261244" tIns="261244" rIns="261244" bIns="261244">
            <a:spAutoFit/>
          </a:bodyPr>
          <a:lstStyle>
            <a:lvl1pPr marL="0" indent="0" algn="l" defTabSz="3761185" rtl="0" eaLnBrk="0" fontAlgn="base" hangingPunct="0">
              <a:spcBef>
                <a:spcPct val="20000"/>
              </a:spcBef>
              <a:spcAft>
                <a:spcPct val="0"/>
              </a:spcAft>
              <a:buFont typeface="Arial" charset="0"/>
              <a:buNone/>
              <a:defRPr sz="21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185" rtl="0" eaLnBrk="0" fontAlgn="base" hangingPunct="0">
              <a:spcBef>
                <a:spcPct val="20000"/>
              </a:spcBef>
              <a:spcAft>
                <a:spcPct val="0"/>
              </a:spcAft>
              <a:buFont typeface="Arial" charset="0"/>
              <a:buChar char="–"/>
              <a:defRPr sz="2100" kern="1200">
                <a:solidFill>
                  <a:schemeClr val="tx1"/>
                </a:solidFill>
                <a:latin typeface="Trebuchet MS" pitchFamily="34" charset="0"/>
                <a:ea typeface="+mn-ea"/>
                <a:cs typeface="+mn-cs"/>
              </a:defRPr>
            </a:lvl2pPr>
            <a:lvl3pPr marL="1763397" indent="-489833" algn="l" defTabSz="3761185" rtl="0" eaLnBrk="0" fontAlgn="base" hangingPunct="0">
              <a:spcBef>
                <a:spcPct val="20000"/>
              </a:spcBef>
              <a:spcAft>
                <a:spcPct val="0"/>
              </a:spcAft>
              <a:buFont typeface="Arial" charset="0"/>
              <a:buChar char="•"/>
              <a:defRPr sz="2100" kern="1200">
                <a:solidFill>
                  <a:schemeClr val="tx1"/>
                </a:solidFill>
                <a:latin typeface="Trebuchet MS" pitchFamily="34" charset="0"/>
                <a:ea typeface="+mn-ea"/>
                <a:cs typeface="+mn-cs"/>
              </a:defRPr>
            </a:lvl3pPr>
            <a:lvl4pPr marL="2302214" indent="-538817" algn="l" defTabSz="3761185" rtl="0" eaLnBrk="0" fontAlgn="base" hangingPunct="0">
              <a:spcBef>
                <a:spcPct val="20000"/>
              </a:spcBef>
              <a:spcAft>
                <a:spcPct val="0"/>
              </a:spcAft>
              <a:buFont typeface="Arial" charset="0"/>
              <a:buChar char="–"/>
              <a:defRPr sz="2100" kern="1200">
                <a:solidFill>
                  <a:schemeClr val="tx1"/>
                </a:solidFill>
                <a:latin typeface="Trebuchet MS" pitchFamily="34" charset="0"/>
                <a:ea typeface="+mn-ea"/>
                <a:cs typeface="+mn-cs"/>
              </a:defRPr>
            </a:lvl4pPr>
            <a:lvl5pPr marL="2694080" indent="-391866" algn="l" defTabSz="3761185" rtl="0" eaLnBrk="0" fontAlgn="base" hangingPunct="0">
              <a:spcBef>
                <a:spcPct val="20000"/>
              </a:spcBef>
              <a:spcAft>
                <a:spcPct val="0"/>
              </a:spcAft>
              <a:buFont typeface="Arial"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250" kern="1200">
                <a:solidFill>
                  <a:schemeClr val="tx1"/>
                </a:solidFill>
                <a:latin typeface="+mn-lt"/>
                <a:ea typeface="+mn-ea"/>
                <a:cs typeface="+mn-cs"/>
              </a:defRPr>
            </a:lvl9pPr>
          </a:lstStyle>
          <a:p>
            <a:pPr marL="457200" indent="-457200" defTabSz="914400" eaLnBrk="1" fontAlgn="auto" hangingPunct="1">
              <a:spcBef>
                <a:spcPts val="0"/>
              </a:spcBef>
              <a:spcAft>
                <a:spcPts val="0"/>
              </a:spcAft>
              <a:buFont typeface="Wingdings" panose="05000000000000000000" pitchFamily="2" charset="2"/>
              <a:buChar char="v"/>
            </a:pPr>
            <a:r>
              <a:rPr lang="en-US" sz="3200" dirty="0">
                <a:solidFill>
                  <a:prstClr val="black"/>
                </a:solidFill>
                <a:latin typeface="Calibri" pitchFamily="34" charset="0"/>
              </a:rPr>
              <a:t>Although laboratory engineering control tests have been conducted, they must be applied to an actual indoor environment with a nonpathogenic microorganism, to examine the success.</a:t>
            </a:r>
          </a:p>
          <a:p>
            <a:pPr defTabSz="914400" eaLnBrk="1" fontAlgn="auto" hangingPunct="1">
              <a:spcBef>
                <a:spcPts val="0"/>
              </a:spcBef>
              <a:spcAft>
                <a:spcPts val="0"/>
              </a:spcAft>
            </a:pPr>
            <a:endParaRPr lang="en-US" sz="3200" dirty="0">
              <a:solidFill>
                <a:prstClr val="black"/>
              </a:solidFill>
              <a:latin typeface="Calibri" pitchFamily="34" charset="0"/>
            </a:endParaRPr>
          </a:p>
          <a:p>
            <a:pPr marL="457200" indent="-457200" algn="just">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Building X”: “Most of the case-patients on the 11th floor were on the same side of the building.  Among the 97 confirmed case-patients, 89 (91.7%) were symptomatic at the time of investigation and 4 (4.1%) were presymptomatic during the time of investigation but later had onset of symptoms within 14 days of monitoring; 4 (4.1%) case-patients remained asymptomatic after 14 days of isolation. </a:t>
            </a:r>
          </a:p>
        </p:txBody>
      </p:sp>
      <p:pic>
        <p:nvPicPr>
          <p:cNvPr id="13" name="Picture 12">
            <a:extLst>
              <a:ext uri="{FF2B5EF4-FFF2-40B4-BE49-F238E27FC236}">
                <a16:creationId xmlns:a16="http://schemas.microsoft.com/office/drawing/2014/main" id="{1E448672-E324-4080-AD27-F8D77E94F051}"/>
              </a:ext>
            </a:extLst>
          </p:cNvPr>
          <p:cNvPicPr>
            <a:picLocks noChangeAspect="1"/>
          </p:cNvPicPr>
          <p:nvPr/>
        </p:nvPicPr>
        <p:blipFill rotWithShape="1">
          <a:blip r:embed="rId4"/>
          <a:srcRect t="1455" b="7949"/>
          <a:stretch/>
        </p:blipFill>
        <p:spPr>
          <a:xfrm>
            <a:off x="19656650" y="17233264"/>
            <a:ext cx="8469339" cy="11006527"/>
          </a:xfrm>
          <a:prstGeom prst="rect">
            <a:avLst/>
          </a:prstGeom>
        </p:spPr>
      </p:pic>
      <p:sp>
        <p:nvSpPr>
          <p:cNvPr id="21" name="TextBox 20">
            <a:extLst>
              <a:ext uri="{FF2B5EF4-FFF2-40B4-BE49-F238E27FC236}">
                <a16:creationId xmlns:a16="http://schemas.microsoft.com/office/drawing/2014/main" id="{05B07C84-CC9B-4BE2-B5BB-DEA2C1B63479}"/>
              </a:ext>
            </a:extLst>
          </p:cNvPr>
          <p:cNvSpPr txBox="1"/>
          <p:nvPr/>
        </p:nvSpPr>
        <p:spPr>
          <a:xfrm>
            <a:off x="10478966" y="28429206"/>
            <a:ext cx="8112370" cy="1569660"/>
          </a:xfrm>
          <a:prstGeom prst="rect">
            <a:avLst/>
          </a:prstGeom>
          <a:noFill/>
        </p:spPr>
        <p:txBody>
          <a:bodyPr wrap="square">
            <a:spAutoFit/>
          </a:bodyPr>
          <a:lstStyle/>
          <a:p>
            <a:pPr algn="ctr"/>
            <a:r>
              <a:rPr lang="en-US" sz="3200" b="1" dirty="0">
                <a:solidFill>
                  <a:prstClr val="black"/>
                </a:solidFill>
              </a:rPr>
              <a:t>Fig 3. Experiment on microdroplets’ trajectory in the air</a:t>
            </a:r>
          </a:p>
          <a:p>
            <a:pPr algn="ctr"/>
            <a:r>
              <a:rPr lang="en-US" sz="3200" b="1" dirty="0">
                <a:solidFill>
                  <a:prstClr val="black"/>
                </a:solidFill>
              </a:rPr>
              <a:t>Adapted from reference #2.</a:t>
            </a:r>
            <a:endParaRPr lang="en-US" sz="3200" b="1" dirty="0"/>
          </a:p>
        </p:txBody>
      </p:sp>
      <p:sp>
        <p:nvSpPr>
          <p:cNvPr id="22" name="TextBox 21">
            <a:extLst>
              <a:ext uri="{FF2B5EF4-FFF2-40B4-BE49-F238E27FC236}">
                <a16:creationId xmlns:a16="http://schemas.microsoft.com/office/drawing/2014/main" id="{CF2CF408-9112-4B0A-B5CE-45314334D134}"/>
              </a:ext>
            </a:extLst>
          </p:cNvPr>
          <p:cNvSpPr txBox="1"/>
          <p:nvPr/>
        </p:nvSpPr>
        <p:spPr>
          <a:xfrm>
            <a:off x="1241479" y="21949688"/>
            <a:ext cx="7945152" cy="1077218"/>
          </a:xfrm>
          <a:prstGeom prst="rect">
            <a:avLst/>
          </a:prstGeom>
          <a:noFill/>
        </p:spPr>
        <p:txBody>
          <a:bodyPr wrap="square">
            <a:spAutoFit/>
          </a:bodyPr>
          <a:lstStyle/>
          <a:p>
            <a:pPr algn="ctr"/>
            <a:r>
              <a:rPr lang="en-US" sz="3200" b="1" dirty="0">
                <a:solidFill>
                  <a:prstClr val="black"/>
                </a:solidFill>
              </a:rPr>
              <a:t>Figure 1. CFD study on airflow in a restaurant. </a:t>
            </a:r>
          </a:p>
          <a:p>
            <a:pPr algn="ctr"/>
            <a:r>
              <a:rPr lang="en-US" sz="3200" b="1" dirty="0">
                <a:solidFill>
                  <a:prstClr val="black"/>
                </a:solidFill>
              </a:rPr>
              <a:t>       Adapted from reference #5.</a:t>
            </a:r>
            <a:endParaRPr lang="en-US" sz="3200" b="1" dirty="0"/>
          </a:p>
        </p:txBody>
      </p:sp>
      <p:sp>
        <p:nvSpPr>
          <p:cNvPr id="23" name="TextBox 22">
            <a:extLst>
              <a:ext uri="{FF2B5EF4-FFF2-40B4-BE49-F238E27FC236}">
                <a16:creationId xmlns:a16="http://schemas.microsoft.com/office/drawing/2014/main" id="{B8C10E00-A594-433E-9BC5-B4A101E0EAB6}"/>
              </a:ext>
            </a:extLst>
          </p:cNvPr>
          <p:cNvSpPr txBox="1"/>
          <p:nvPr/>
        </p:nvSpPr>
        <p:spPr>
          <a:xfrm>
            <a:off x="20034215" y="28404959"/>
            <a:ext cx="8100384" cy="1569660"/>
          </a:xfrm>
          <a:prstGeom prst="rect">
            <a:avLst/>
          </a:prstGeom>
          <a:noFill/>
        </p:spPr>
        <p:txBody>
          <a:bodyPr wrap="square">
            <a:spAutoFit/>
          </a:bodyPr>
          <a:lstStyle/>
          <a:p>
            <a:pPr algn="ctr"/>
            <a:r>
              <a:rPr lang="en-US" sz="3200" b="1" dirty="0">
                <a:solidFill>
                  <a:prstClr val="black"/>
                </a:solidFill>
              </a:rPr>
              <a:t>Fig. 4. Dispersion of coughed droplets in a fully occupied high speed rail cabin  </a:t>
            </a:r>
          </a:p>
          <a:p>
            <a:pPr algn="ctr"/>
            <a:r>
              <a:rPr lang="en-US" sz="3200" b="1" dirty="0">
                <a:solidFill>
                  <a:prstClr val="black"/>
                </a:solidFill>
              </a:rPr>
              <a:t>Adapted from reference #7. </a:t>
            </a:r>
            <a:endParaRPr lang="en-US" sz="3200" b="1" dirty="0"/>
          </a:p>
        </p:txBody>
      </p:sp>
      <p:pic>
        <p:nvPicPr>
          <p:cNvPr id="4" name="Picture 3">
            <a:extLst>
              <a:ext uri="{FF2B5EF4-FFF2-40B4-BE49-F238E27FC236}">
                <a16:creationId xmlns:a16="http://schemas.microsoft.com/office/drawing/2014/main" id="{D88ECAE4-C47C-4605-AA8F-1A95DAC12703}"/>
              </a:ext>
            </a:extLst>
          </p:cNvPr>
          <p:cNvPicPr>
            <a:picLocks noChangeAspect="1"/>
          </p:cNvPicPr>
          <p:nvPr/>
        </p:nvPicPr>
        <p:blipFill>
          <a:blip r:embed="rId5"/>
          <a:stretch>
            <a:fillRect/>
          </a:stretch>
        </p:blipFill>
        <p:spPr>
          <a:xfrm>
            <a:off x="699968" y="16199816"/>
            <a:ext cx="7948078" cy="5553075"/>
          </a:xfrm>
          <a:prstGeom prst="rect">
            <a:avLst/>
          </a:prstGeom>
        </p:spPr>
      </p:pic>
      <p:pic>
        <p:nvPicPr>
          <p:cNvPr id="14" name="Picture 13">
            <a:extLst>
              <a:ext uri="{FF2B5EF4-FFF2-40B4-BE49-F238E27FC236}">
                <a16:creationId xmlns:a16="http://schemas.microsoft.com/office/drawing/2014/main" id="{8F4CBE5B-AB7A-4441-AD52-508731D59E6D}"/>
              </a:ext>
            </a:extLst>
          </p:cNvPr>
          <p:cNvPicPr>
            <a:picLocks noChangeAspect="1"/>
          </p:cNvPicPr>
          <p:nvPr/>
        </p:nvPicPr>
        <p:blipFill>
          <a:blip r:embed="rId6"/>
          <a:stretch>
            <a:fillRect/>
          </a:stretch>
        </p:blipFill>
        <p:spPr>
          <a:xfrm>
            <a:off x="1438423" y="23504770"/>
            <a:ext cx="7505189" cy="4853755"/>
          </a:xfrm>
          <a:prstGeom prst="rect">
            <a:avLst/>
          </a:prstGeom>
        </p:spPr>
      </p:pic>
      <p:sp>
        <p:nvSpPr>
          <p:cNvPr id="25" name="TextBox 24">
            <a:extLst>
              <a:ext uri="{FF2B5EF4-FFF2-40B4-BE49-F238E27FC236}">
                <a16:creationId xmlns:a16="http://schemas.microsoft.com/office/drawing/2014/main" id="{9E661F1F-5911-45B0-85DF-B240AD6BEF7D}"/>
              </a:ext>
            </a:extLst>
          </p:cNvPr>
          <p:cNvSpPr txBox="1"/>
          <p:nvPr/>
        </p:nvSpPr>
        <p:spPr>
          <a:xfrm>
            <a:off x="1140825" y="28428481"/>
            <a:ext cx="8100384" cy="1569660"/>
          </a:xfrm>
          <a:prstGeom prst="rect">
            <a:avLst/>
          </a:prstGeom>
          <a:noFill/>
        </p:spPr>
        <p:txBody>
          <a:bodyPr wrap="square">
            <a:spAutoFit/>
          </a:bodyPr>
          <a:lstStyle/>
          <a:p>
            <a:pPr algn="ctr"/>
            <a:r>
              <a:rPr lang="en-US" sz="3200" b="1" dirty="0">
                <a:solidFill>
                  <a:prstClr val="black"/>
                </a:solidFill>
              </a:rPr>
              <a:t>Fig 2. Computer simulation of the dispersed droplets in an office </a:t>
            </a:r>
          </a:p>
          <a:p>
            <a:pPr algn="ctr"/>
            <a:r>
              <a:rPr lang="en-US" sz="3200" b="1" dirty="0">
                <a:solidFill>
                  <a:prstClr val="black"/>
                </a:solidFill>
              </a:rPr>
              <a:t>Adapted from reference #6.</a:t>
            </a:r>
            <a:endParaRPr lang="en-US" sz="3200" b="1" dirty="0"/>
          </a:p>
        </p:txBody>
      </p:sp>
    </p:spTree>
    <p:extLst>
      <p:ext uri="{BB962C8B-B14F-4D97-AF65-F5344CB8AC3E}">
        <p14:creationId xmlns:p14="http://schemas.microsoft.com/office/powerpoint/2010/main" val="2478820478"/>
      </p:ext>
    </p:extLst>
  </p:cSld>
  <p:clrMapOvr>
    <a:masterClrMapping/>
  </p:clrMapOvr>
</p:sld>
</file>

<file path=ppt/theme/theme1.xml><?xml version="1.0" encoding="utf-8"?>
<a:theme xmlns:a="http://schemas.openxmlformats.org/drawingml/2006/main" name="PosterPresentations.com-36x56-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0</TotalTime>
  <Words>1062</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Wingdings</vt:lpstr>
      <vt:lpstr>PosterPresentations.com-36x56-Template-V3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2018-11-07T01:23:59Z</dcterms:created>
  <dcterms:modified xsi:type="dcterms:W3CDTF">2020-12-15T14:34:17Z</dcterms:modified>
</cp:coreProperties>
</file>