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6576000" cy="28346400"/>
  <p:notesSz cx="6858000" cy="9144000"/>
  <p:defaultTextStyle>
    <a:defPPr>
      <a:defRPr lang="en-US"/>
    </a:defPPr>
    <a:lvl1pPr algn="l" rtl="0" eaLnBrk="0" fontAlgn="base" hangingPunct="0">
      <a:spcBef>
        <a:spcPct val="0"/>
      </a:spcBef>
      <a:spcAft>
        <a:spcPct val="0"/>
      </a:spcAft>
      <a:defRPr sz="10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0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0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0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0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0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0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0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00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928">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1434" y="168"/>
      </p:cViewPr>
      <p:guideLst>
        <p:guide orient="horz" pos="8928"/>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FEF05-335D-47A6-A947-2545529F3749}" type="datetimeFigureOut">
              <a:rPr lang="en-US" smtClean="0"/>
              <a:t>11/23/2021</a:t>
            </a:fld>
            <a:endParaRPr lang="en-US"/>
          </a:p>
        </p:txBody>
      </p:sp>
      <p:sp>
        <p:nvSpPr>
          <p:cNvPr id="4" name="Slide Image Placeholder 3"/>
          <p:cNvSpPr>
            <a:spLocks noGrp="1" noRot="1" noChangeAspect="1"/>
          </p:cNvSpPr>
          <p:nvPr>
            <p:ph type="sldImg" idx="2"/>
          </p:nvPr>
        </p:nvSpPr>
        <p:spPr>
          <a:xfrm>
            <a:off x="1438275" y="1143000"/>
            <a:ext cx="3981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300AA-395B-4EA9-8B50-1DFD05858344}" type="slidenum">
              <a:rPr lang="en-US" smtClean="0"/>
              <a:t>‹#›</a:t>
            </a:fld>
            <a:endParaRPr lang="en-US"/>
          </a:p>
        </p:txBody>
      </p:sp>
    </p:spTree>
    <p:extLst>
      <p:ext uri="{BB962C8B-B14F-4D97-AF65-F5344CB8AC3E}">
        <p14:creationId xmlns:p14="http://schemas.microsoft.com/office/powerpoint/2010/main" val="65568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2595" y="8805863"/>
            <a:ext cx="31090810" cy="6075362"/>
          </a:xfrm>
        </p:spPr>
        <p:txBody>
          <a:bodyPr/>
          <a:lstStyle/>
          <a:p>
            <a:r>
              <a:rPr lang="en-US"/>
              <a:t>Click to edit Master title style</a:t>
            </a:r>
          </a:p>
        </p:txBody>
      </p:sp>
      <p:sp>
        <p:nvSpPr>
          <p:cNvPr id="3" name="Subtitle 2"/>
          <p:cNvSpPr>
            <a:spLocks noGrp="1"/>
          </p:cNvSpPr>
          <p:nvPr>
            <p:ph type="subTitle" idx="1"/>
          </p:nvPr>
        </p:nvSpPr>
        <p:spPr>
          <a:xfrm>
            <a:off x="5486703" y="16062325"/>
            <a:ext cx="25602595" cy="72453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D65D83D-7D4F-4EA6-9043-BBBFDE8683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4299A1-2143-4B46-B04A-D7D042365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7320BE-5261-4371-8B5F-FE31FBBF2282}"/>
              </a:ext>
            </a:extLst>
          </p:cNvPr>
          <p:cNvSpPr>
            <a:spLocks noGrp="1" noChangeArrowheads="1"/>
          </p:cNvSpPr>
          <p:nvPr>
            <p:ph type="sldNum" sz="quarter" idx="12"/>
          </p:nvPr>
        </p:nvSpPr>
        <p:spPr>
          <a:ln/>
        </p:spPr>
        <p:txBody>
          <a:bodyPr/>
          <a:lstStyle>
            <a:lvl1pPr>
              <a:defRPr/>
            </a:lvl1pPr>
          </a:lstStyle>
          <a:p>
            <a:pPr>
              <a:defRPr/>
            </a:pPr>
            <a:fld id="{F8F5D4C0-5C25-49C1-980C-CE0F9C4FBF35}" type="slidenum">
              <a:rPr lang="en-US" altLang="en-US"/>
              <a:pPr>
                <a:defRPr/>
              </a:pPr>
              <a:t>‹#›</a:t>
            </a:fld>
            <a:endParaRPr lang="en-US" altLang="en-US"/>
          </a:p>
        </p:txBody>
      </p:sp>
    </p:spTree>
    <p:extLst>
      <p:ext uri="{BB962C8B-B14F-4D97-AF65-F5344CB8AC3E}">
        <p14:creationId xmlns:p14="http://schemas.microsoft.com/office/powerpoint/2010/main" val="127255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92C905-EEE8-41DB-B31B-5EBEBA9097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858699-972E-4440-80EB-4D928136C8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27F873-40D8-47A5-9B9E-3E5B3E0AD40C}"/>
              </a:ext>
            </a:extLst>
          </p:cNvPr>
          <p:cNvSpPr>
            <a:spLocks noGrp="1" noChangeArrowheads="1"/>
          </p:cNvSpPr>
          <p:nvPr>
            <p:ph type="sldNum" sz="quarter" idx="12"/>
          </p:nvPr>
        </p:nvSpPr>
        <p:spPr>
          <a:ln/>
        </p:spPr>
        <p:txBody>
          <a:bodyPr/>
          <a:lstStyle>
            <a:lvl1pPr>
              <a:defRPr/>
            </a:lvl1pPr>
          </a:lstStyle>
          <a:p>
            <a:pPr>
              <a:defRPr/>
            </a:pPr>
            <a:fld id="{A3BC355F-5B25-4571-9247-A32B2D0ABE9B}" type="slidenum">
              <a:rPr lang="en-US" altLang="en-US"/>
              <a:pPr>
                <a:defRPr/>
              </a:pPr>
              <a:t>‹#›</a:t>
            </a:fld>
            <a:endParaRPr lang="en-US" altLang="en-US"/>
          </a:p>
        </p:txBody>
      </p:sp>
    </p:spTree>
    <p:extLst>
      <p:ext uri="{BB962C8B-B14F-4D97-AF65-F5344CB8AC3E}">
        <p14:creationId xmlns:p14="http://schemas.microsoft.com/office/powerpoint/2010/main" val="124070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703" y="2519364"/>
            <a:ext cx="7772702" cy="22677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2596" y="2519364"/>
            <a:ext cx="23172965" cy="22677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5EA925-7D79-4E05-BE47-16558E3268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953116-B7CE-4072-97C0-F72D8CDC9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78290C-8E39-4664-9E0D-08AAE667E6FB}"/>
              </a:ext>
            </a:extLst>
          </p:cNvPr>
          <p:cNvSpPr>
            <a:spLocks noGrp="1" noChangeArrowheads="1"/>
          </p:cNvSpPr>
          <p:nvPr>
            <p:ph type="sldNum" sz="quarter" idx="12"/>
          </p:nvPr>
        </p:nvSpPr>
        <p:spPr>
          <a:ln/>
        </p:spPr>
        <p:txBody>
          <a:bodyPr/>
          <a:lstStyle>
            <a:lvl1pPr>
              <a:defRPr/>
            </a:lvl1pPr>
          </a:lstStyle>
          <a:p>
            <a:pPr>
              <a:defRPr/>
            </a:pPr>
            <a:fld id="{6B83409B-ED95-48EF-836F-9563B82B5928}" type="slidenum">
              <a:rPr lang="en-US" altLang="en-US"/>
              <a:pPr>
                <a:defRPr/>
              </a:pPr>
              <a:t>‹#›</a:t>
            </a:fld>
            <a:endParaRPr lang="en-US" altLang="en-US"/>
          </a:p>
        </p:txBody>
      </p:sp>
    </p:spTree>
    <p:extLst>
      <p:ext uri="{BB962C8B-B14F-4D97-AF65-F5344CB8AC3E}">
        <p14:creationId xmlns:p14="http://schemas.microsoft.com/office/powerpoint/2010/main" val="19281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10A47D-A269-4A16-8D3A-7FED4394C1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3438F7-F5D2-4F8C-BD06-3D98A4BA3F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DACE36-9B84-435C-BFE6-4674DEEFDC35}"/>
              </a:ext>
            </a:extLst>
          </p:cNvPr>
          <p:cNvSpPr>
            <a:spLocks noGrp="1" noChangeArrowheads="1"/>
          </p:cNvSpPr>
          <p:nvPr>
            <p:ph type="sldNum" sz="quarter" idx="12"/>
          </p:nvPr>
        </p:nvSpPr>
        <p:spPr>
          <a:ln/>
        </p:spPr>
        <p:txBody>
          <a:bodyPr/>
          <a:lstStyle>
            <a:lvl1pPr>
              <a:defRPr/>
            </a:lvl1pPr>
          </a:lstStyle>
          <a:p>
            <a:pPr>
              <a:defRPr/>
            </a:pPr>
            <a:fld id="{26F8BC6A-979D-4F09-A7B9-FFAC49AE0639}" type="slidenum">
              <a:rPr lang="en-US" altLang="en-US"/>
              <a:pPr>
                <a:defRPr/>
              </a:pPr>
              <a:t>‹#›</a:t>
            </a:fld>
            <a:endParaRPr lang="en-US" altLang="en-US"/>
          </a:p>
        </p:txBody>
      </p:sp>
    </p:spTree>
    <p:extLst>
      <p:ext uri="{BB962C8B-B14F-4D97-AF65-F5344CB8AC3E}">
        <p14:creationId xmlns:p14="http://schemas.microsoft.com/office/powerpoint/2010/main" val="20247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8214976"/>
            <a:ext cx="31089297" cy="56308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1" y="12014200"/>
            <a:ext cx="31089297" cy="6200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FF0294E-B9C7-4AC3-A055-DADFF53B01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37FC41-C426-46C4-9AFF-5C4334A6AC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FE6E5F-65E3-4899-BECD-1D4617456806}"/>
              </a:ext>
            </a:extLst>
          </p:cNvPr>
          <p:cNvSpPr>
            <a:spLocks noGrp="1" noChangeArrowheads="1"/>
          </p:cNvSpPr>
          <p:nvPr>
            <p:ph type="sldNum" sz="quarter" idx="12"/>
          </p:nvPr>
        </p:nvSpPr>
        <p:spPr>
          <a:ln/>
        </p:spPr>
        <p:txBody>
          <a:bodyPr/>
          <a:lstStyle>
            <a:lvl1pPr>
              <a:defRPr/>
            </a:lvl1pPr>
          </a:lstStyle>
          <a:p>
            <a:pPr>
              <a:defRPr/>
            </a:pPr>
            <a:fld id="{7C1EF0B9-1EB7-44FF-9E2B-4B11208E05EA}" type="slidenum">
              <a:rPr lang="en-US" altLang="en-US"/>
              <a:pPr>
                <a:defRPr/>
              </a:pPr>
              <a:t>‹#›</a:t>
            </a:fld>
            <a:endParaRPr lang="en-US" altLang="en-US"/>
          </a:p>
        </p:txBody>
      </p:sp>
    </p:spTree>
    <p:extLst>
      <p:ext uri="{BB962C8B-B14F-4D97-AF65-F5344CB8AC3E}">
        <p14:creationId xmlns:p14="http://schemas.microsoft.com/office/powerpoint/2010/main" val="3765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2596" y="8188326"/>
            <a:ext cx="15472833" cy="170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60572" y="8188326"/>
            <a:ext cx="15472833" cy="17008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3858D0-BA9D-41B4-A2FF-E4EB4A2EDC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465C64-9D33-411D-AC24-4ADCC2D6DA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9C141C-3071-43B4-A08B-C877806EBB14}"/>
              </a:ext>
            </a:extLst>
          </p:cNvPr>
          <p:cNvSpPr>
            <a:spLocks noGrp="1" noChangeArrowheads="1"/>
          </p:cNvSpPr>
          <p:nvPr>
            <p:ph type="sldNum" sz="quarter" idx="12"/>
          </p:nvPr>
        </p:nvSpPr>
        <p:spPr>
          <a:ln/>
        </p:spPr>
        <p:txBody>
          <a:bodyPr/>
          <a:lstStyle>
            <a:lvl1pPr>
              <a:defRPr/>
            </a:lvl1pPr>
          </a:lstStyle>
          <a:p>
            <a:pPr>
              <a:defRPr/>
            </a:pPr>
            <a:fld id="{57A4C537-E25A-493C-8A29-7CECA7C669F7}" type="slidenum">
              <a:rPr lang="en-US" altLang="en-US"/>
              <a:pPr>
                <a:defRPr/>
              </a:pPr>
              <a:t>‹#›</a:t>
            </a:fld>
            <a:endParaRPr lang="en-US" altLang="en-US"/>
          </a:p>
        </p:txBody>
      </p:sp>
    </p:spTree>
    <p:extLst>
      <p:ext uri="{BB962C8B-B14F-4D97-AF65-F5344CB8AC3E}">
        <p14:creationId xmlns:p14="http://schemas.microsoft.com/office/powerpoint/2010/main" val="236913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9405" y="1135063"/>
            <a:ext cx="32917190" cy="472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9405" y="6345239"/>
            <a:ext cx="16160750" cy="2644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9405" y="8990013"/>
            <a:ext cx="16160750" cy="1633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79799" y="6345239"/>
            <a:ext cx="16166797" cy="2644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79799" y="8990013"/>
            <a:ext cx="16166797" cy="1633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681E29-8095-4546-8C4F-D995588829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49108A-D28F-470A-B236-63F7BE880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6B194B0-1900-436F-B044-2A10A0F3A96A}"/>
              </a:ext>
            </a:extLst>
          </p:cNvPr>
          <p:cNvSpPr>
            <a:spLocks noGrp="1" noChangeArrowheads="1"/>
          </p:cNvSpPr>
          <p:nvPr>
            <p:ph type="sldNum" sz="quarter" idx="12"/>
          </p:nvPr>
        </p:nvSpPr>
        <p:spPr>
          <a:ln/>
        </p:spPr>
        <p:txBody>
          <a:bodyPr/>
          <a:lstStyle>
            <a:lvl1pPr>
              <a:defRPr/>
            </a:lvl1pPr>
          </a:lstStyle>
          <a:p>
            <a:pPr>
              <a:defRPr/>
            </a:pPr>
            <a:fld id="{5BB1227C-BEAF-43F1-9D7B-1810499608C7}" type="slidenum">
              <a:rPr lang="en-US" altLang="en-US"/>
              <a:pPr>
                <a:defRPr/>
              </a:pPr>
              <a:t>‹#›</a:t>
            </a:fld>
            <a:endParaRPr lang="en-US" altLang="en-US"/>
          </a:p>
        </p:txBody>
      </p:sp>
    </p:spTree>
    <p:extLst>
      <p:ext uri="{BB962C8B-B14F-4D97-AF65-F5344CB8AC3E}">
        <p14:creationId xmlns:p14="http://schemas.microsoft.com/office/powerpoint/2010/main" val="4004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ADB174-1C09-4663-ACD4-3227977CA5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7B1411B-F806-416D-9126-6475984F00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51E725-E9FE-4DB1-AE15-696A6F30C0AC}"/>
              </a:ext>
            </a:extLst>
          </p:cNvPr>
          <p:cNvSpPr>
            <a:spLocks noGrp="1" noChangeArrowheads="1"/>
          </p:cNvSpPr>
          <p:nvPr>
            <p:ph type="sldNum" sz="quarter" idx="12"/>
          </p:nvPr>
        </p:nvSpPr>
        <p:spPr>
          <a:ln/>
        </p:spPr>
        <p:txBody>
          <a:bodyPr/>
          <a:lstStyle>
            <a:lvl1pPr>
              <a:defRPr/>
            </a:lvl1pPr>
          </a:lstStyle>
          <a:p>
            <a:pPr>
              <a:defRPr/>
            </a:pPr>
            <a:fld id="{4A5C0D59-51B4-480A-9D03-1339CA67A250}" type="slidenum">
              <a:rPr lang="en-US" altLang="en-US"/>
              <a:pPr>
                <a:defRPr/>
              </a:pPr>
              <a:t>‹#›</a:t>
            </a:fld>
            <a:endParaRPr lang="en-US" altLang="en-US"/>
          </a:p>
        </p:txBody>
      </p:sp>
    </p:spTree>
    <p:extLst>
      <p:ext uri="{BB962C8B-B14F-4D97-AF65-F5344CB8AC3E}">
        <p14:creationId xmlns:p14="http://schemas.microsoft.com/office/powerpoint/2010/main" val="243541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6228AF-544A-41DD-8023-03FD3C904A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CD9CE5-7492-4991-B350-E51F2EBACB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8D9FC43-BDF8-453F-94B3-45B7991F7E8F}"/>
              </a:ext>
            </a:extLst>
          </p:cNvPr>
          <p:cNvSpPr>
            <a:spLocks noGrp="1" noChangeArrowheads="1"/>
          </p:cNvSpPr>
          <p:nvPr>
            <p:ph type="sldNum" sz="quarter" idx="12"/>
          </p:nvPr>
        </p:nvSpPr>
        <p:spPr>
          <a:ln/>
        </p:spPr>
        <p:txBody>
          <a:bodyPr/>
          <a:lstStyle>
            <a:lvl1pPr>
              <a:defRPr/>
            </a:lvl1pPr>
          </a:lstStyle>
          <a:p>
            <a:pPr>
              <a:defRPr/>
            </a:pPr>
            <a:fld id="{1D7DDF9F-FAA9-4B9E-83B3-3436F25DEE2E}" type="slidenum">
              <a:rPr lang="en-US" altLang="en-US"/>
              <a:pPr>
                <a:defRPr/>
              </a:pPr>
              <a:t>‹#›</a:t>
            </a:fld>
            <a:endParaRPr lang="en-US" altLang="en-US"/>
          </a:p>
        </p:txBody>
      </p:sp>
    </p:spTree>
    <p:extLst>
      <p:ext uri="{BB962C8B-B14F-4D97-AF65-F5344CB8AC3E}">
        <p14:creationId xmlns:p14="http://schemas.microsoft.com/office/powerpoint/2010/main" val="428837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9405" y="1128714"/>
            <a:ext cx="12033250" cy="48037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299595" y="1128713"/>
            <a:ext cx="20447000" cy="24193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9405" y="5932489"/>
            <a:ext cx="12033250" cy="1938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2B3BAE-98E9-4D7A-8BF5-9D9A566C24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C05BD1-CF2B-4706-8577-D0D1D6EBC6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5E2F6E-CFC7-4A40-9E5F-392E7E00E365}"/>
              </a:ext>
            </a:extLst>
          </p:cNvPr>
          <p:cNvSpPr>
            <a:spLocks noGrp="1" noChangeArrowheads="1"/>
          </p:cNvSpPr>
          <p:nvPr>
            <p:ph type="sldNum" sz="quarter" idx="12"/>
          </p:nvPr>
        </p:nvSpPr>
        <p:spPr>
          <a:ln/>
        </p:spPr>
        <p:txBody>
          <a:bodyPr/>
          <a:lstStyle>
            <a:lvl1pPr>
              <a:defRPr/>
            </a:lvl1pPr>
          </a:lstStyle>
          <a:p>
            <a:pPr>
              <a:defRPr/>
            </a:pPr>
            <a:fld id="{5BE15D1C-3E4D-4238-B13B-1CD995D14D51}" type="slidenum">
              <a:rPr lang="en-US" altLang="en-US"/>
              <a:pPr>
                <a:defRPr/>
              </a:pPr>
              <a:t>‹#›</a:t>
            </a:fld>
            <a:endParaRPr lang="en-US" altLang="en-US"/>
          </a:p>
        </p:txBody>
      </p:sp>
    </p:spTree>
    <p:extLst>
      <p:ext uri="{BB962C8B-B14F-4D97-AF65-F5344CB8AC3E}">
        <p14:creationId xmlns:p14="http://schemas.microsoft.com/office/powerpoint/2010/main" val="139365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53" y="19842163"/>
            <a:ext cx="21945298" cy="23431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9453" y="2532064"/>
            <a:ext cx="21945298" cy="1700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9453" y="22185313"/>
            <a:ext cx="21945298" cy="33258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F8A2CA-6610-41C2-BE3B-596B1BAA70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FA7BE8-CE5B-4DF6-9EA0-C1A58B6670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744469-6900-425B-9F79-1CCDFF908202}"/>
              </a:ext>
            </a:extLst>
          </p:cNvPr>
          <p:cNvSpPr>
            <a:spLocks noGrp="1" noChangeArrowheads="1"/>
          </p:cNvSpPr>
          <p:nvPr>
            <p:ph type="sldNum" sz="quarter" idx="12"/>
          </p:nvPr>
        </p:nvSpPr>
        <p:spPr>
          <a:ln/>
        </p:spPr>
        <p:txBody>
          <a:bodyPr/>
          <a:lstStyle>
            <a:lvl1pPr>
              <a:defRPr/>
            </a:lvl1pPr>
          </a:lstStyle>
          <a:p>
            <a:pPr>
              <a:defRPr/>
            </a:pPr>
            <a:fld id="{0B811128-0868-4609-A9D0-9DBD62ED0F86}" type="slidenum">
              <a:rPr lang="en-US" altLang="en-US"/>
              <a:pPr>
                <a:defRPr/>
              </a:pPr>
              <a:t>‹#›</a:t>
            </a:fld>
            <a:endParaRPr lang="en-US" altLang="en-US"/>
          </a:p>
        </p:txBody>
      </p:sp>
    </p:spTree>
    <p:extLst>
      <p:ext uri="{BB962C8B-B14F-4D97-AF65-F5344CB8AC3E}">
        <p14:creationId xmlns:p14="http://schemas.microsoft.com/office/powerpoint/2010/main" val="409645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14788F-D24F-4075-AF23-7EAC5AE22B76}"/>
              </a:ext>
            </a:extLst>
          </p:cNvPr>
          <p:cNvSpPr>
            <a:spLocks noGrp="1" noChangeArrowheads="1"/>
          </p:cNvSpPr>
          <p:nvPr>
            <p:ph type="title"/>
          </p:nvPr>
        </p:nvSpPr>
        <p:spPr bwMode="auto">
          <a:xfrm>
            <a:off x="2743200" y="2519363"/>
            <a:ext cx="3108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433" tIns="190716" rIns="381433" bIns="19071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F49246-D1AF-4E22-BC62-D0D964407B86}"/>
              </a:ext>
            </a:extLst>
          </p:cNvPr>
          <p:cNvSpPr>
            <a:spLocks noGrp="1" noChangeArrowheads="1"/>
          </p:cNvSpPr>
          <p:nvPr>
            <p:ph type="body" idx="1"/>
          </p:nvPr>
        </p:nvSpPr>
        <p:spPr bwMode="auto">
          <a:xfrm>
            <a:off x="2743200" y="8188325"/>
            <a:ext cx="31089600" cy="170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433" tIns="190716" rIns="381433" bIns="1907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FAF1F52-D6DB-46BE-90D8-EF0082554A52}"/>
              </a:ext>
            </a:extLst>
          </p:cNvPr>
          <p:cNvSpPr>
            <a:spLocks noGrp="1" noChangeArrowheads="1"/>
          </p:cNvSpPr>
          <p:nvPr>
            <p:ph type="dt" sz="half" idx="2"/>
          </p:nvPr>
        </p:nvSpPr>
        <p:spPr bwMode="auto">
          <a:xfrm>
            <a:off x="2743200" y="25827038"/>
            <a:ext cx="76200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defTabSz="3814763" eaLnBrk="1" hangingPunct="1">
              <a:defRPr sz="5800">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F3BBC14F-C48E-41F4-AAA5-CEA5FC0CE008}"/>
              </a:ext>
            </a:extLst>
          </p:cNvPr>
          <p:cNvSpPr>
            <a:spLocks noGrp="1" noChangeArrowheads="1"/>
          </p:cNvSpPr>
          <p:nvPr>
            <p:ph type="ftr" sz="quarter" idx="3"/>
          </p:nvPr>
        </p:nvSpPr>
        <p:spPr bwMode="auto">
          <a:xfrm>
            <a:off x="12496800" y="25827038"/>
            <a:ext cx="115824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ctr" defTabSz="3814763" eaLnBrk="1" hangingPunct="1">
              <a:defRPr sz="5800">
                <a:latin typeface="Times New Roman" charset="0"/>
                <a:ea typeface="+mn-ea"/>
              </a:defRPr>
            </a:lvl1pPr>
          </a:lstStyle>
          <a:p>
            <a:pPr>
              <a:defRPr/>
            </a:pPr>
            <a:endParaRPr lang="en-US"/>
          </a:p>
        </p:txBody>
      </p:sp>
      <p:sp>
        <p:nvSpPr>
          <p:cNvPr id="1030" name="Rectangle 6">
            <a:extLst>
              <a:ext uri="{FF2B5EF4-FFF2-40B4-BE49-F238E27FC236}">
                <a16:creationId xmlns:a16="http://schemas.microsoft.com/office/drawing/2014/main" id="{E304BBA4-8202-42AA-B6C4-9BD14E354B10}"/>
              </a:ext>
            </a:extLst>
          </p:cNvPr>
          <p:cNvSpPr>
            <a:spLocks noGrp="1" noChangeArrowheads="1"/>
          </p:cNvSpPr>
          <p:nvPr>
            <p:ph type="sldNum" sz="quarter" idx="4"/>
          </p:nvPr>
        </p:nvSpPr>
        <p:spPr bwMode="auto">
          <a:xfrm>
            <a:off x="26212800" y="25827038"/>
            <a:ext cx="7620000" cy="1889125"/>
          </a:xfrm>
          <a:prstGeom prst="rect">
            <a:avLst/>
          </a:prstGeom>
          <a:noFill/>
          <a:ln w="9525">
            <a:noFill/>
            <a:miter lim="800000"/>
            <a:headEnd/>
            <a:tailEnd/>
          </a:ln>
          <a:effectLst/>
        </p:spPr>
        <p:txBody>
          <a:bodyPr vert="horz" wrap="square" lIns="381433" tIns="190716" rIns="381433" bIns="190716" numCol="1" anchor="t" anchorCtr="0" compatLnSpc="1">
            <a:prstTxWarp prst="textNoShape">
              <a:avLst/>
            </a:prstTxWarp>
          </a:bodyPr>
          <a:lstStyle>
            <a:lvl1pPr algn="r" defTabSz="3814763" eaLnBrk="1" hangingPunct="1">
              <a:defRPr sz="5800" smtClean="0"/>
            </a:lvl1pPr>
          </a:lstStyle>
          <a:p>
            <a:pPr>
              <a:defRPr/>
            </a:pPr>
            <a:fld id="{236A7B3A-8C21-4075-8A25-A4ACB0C233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14763" rtl="0" eaLnBrk="0" fontAlgn="base" hangingPunct="0">
        <a:spcBef>
          <a:spcPct val="0"/>
        </a:spcBef>
        <a:spcAft>
          <a:spcPct val="0"/>
        </a:spcAft>
        <a:defRPr sz="18400">
          <a:solidFill>
            <a:schemeClr val="tx2"/>
          </a:solidFill>
          <a:latin typeface="+mj-lt"/>
          <a:ea typeface="MS PGothic" panose="020B0600070205080204" pitchFamily="34" charset="-128"/>
          <a:cs typeface="+mj-cs"/>
        </a:defRPr>
      </a:lvl1pPr>
      <a:lvl2pPr algn="ctr" defTabSz="3814763" rtl="0" eaLnBrk="0" fontAlgn="base" hangingPunct="0">
        <a:spcBef>
          <a:spcPct val="0"/>
        </a:spcBef>
        <a:spcAft>
          <a:spcPct val="0"/>
        </a:spcAft>
        <a:defRPr sz="18400">
          <a:solidFill>
            <a:schemeClr val="tx2"/>
          </a:solidFill>
          <a:latin typeface="Times New Roman" charset="0"/>
          <a:ea typeface="MS PGothic" panose="020B0600070205080204" pitchFamily="34" charset="-128"/>
        </a:defRPr>
      </a:lvl2pPr>
      <a:lvl3pPr algn="ctr" defTabSz="3814763" rtl="0" eaLnBrk="0" fontAlgn="base" hangingPunct="0">
        <a:spcBef>
          <a:spcPct val="0"/>
        </a:spcBef>
        <a:spcAft>
          <a:spcPct val="0"/>
        </a:spcAft>
        <a:defRPr sz="18400">
          <a:solidFill>
            <a:schemeClr val="tx2"/>
          </a:solidFill>
          <a:latin typeface="Times New Roman" charset="0"/>
          <a:ea typeface="MS PGothic" panose="020B0600070205080204" pitchFamily="34" charset="-128"/>
        </a:defRPr>
      </a:lvl3pPr>
      <a:lvl4pPr algn="ctr" defTabSz="3814763" rtl="0" eaLnBrk="0" fontAlgn="base" hangingPunct="0">
        <a:spcBef>
          <a:spcPct val="0"/>
        </a:spcBef>
        <a:spcAft>
          <a:spcPct val="0"/>
        </a:spcAft>
        <a:defRPr sz="18400">
          <a:solidFill>
            <a:schemeClr val="tx2"/>
          </a:solidFill>
          <a:latin typeface="Times New Roman" charset="0"/>
          <a:ea typeface="MS PGothic" panose="020B0600070205080204" pitchFamily="34" charset="-128"/>
        </a:defRPr>
      </a:lvl4pPr>
      <a:lvl5pPr algn="ctr" defTabSz="3814763" rtl="0" eaLnBrk="0" fontAlgn="base" hangingPunct="0">
        <a:spcBef>
          <a:spcPct val="0"/>
        </a:spcBef>
        <a:spcAft>
          <a:spcPct val="0"/>
        </a:spcAft>
        <a:defRPr sz="18400">
          <a:solidFill>
            <a:schemeClr val="tx2"/>
          </a:solidFill>
          <a:latin typeface="Times New Roman" charset="0"/>
          <a:ea typeface="MS PGothic" panose="020B0600070205080204" pitchFamily="34" charset="-128"/>
        </a:defRPr>
      </a:lvl5pPr>
      <a:lvl6pPr marL="457200" algn="ctr" defTabSz="3814763" rtl="0" fontAlgn="base">
        <a:spcBef>
          <a:spcPct val="0"/>
        </a:spcBef>
        <a:spcAft>
          <a:spcPct val="0"/>
        </a:spcAft>
        <a:defRPr sz="18400">
          <a:solidFill>
            <a:schemeClr val="tx2"/>
          </a:solidFill>
          <a:latin typeface="Times New Roman" charset="0"/>
        </a:defRPr>
      </a:lvl6pPr>
      <a:lvl7pPr marL="914400" algn="ctr" defTabSz="3814763" rtl="0" fontAlgn="base">
        <a:spcBef>
          <a:spcPct val="0"/>
        </a:spcBef>
        <a:spcAft>
          <a:spcPct val="0"/>
        </a:spcAft>
        <a:defRPr sz="18400">
          <a:solidFill>
            <a:schemeClr val="tx2"/>
          </a:solidFill>
          <a:latin typeface="Times New Roman" charset="0"/>
        </a:defRPr>
      </a:lvl7pPr>
      <a:lvl8pPr marL="1371600" algn="ctr" defTabSz="3814763" rtl="0" fontAlgn="base">
        <a:spcBef>
          <a:spcPct val="0"/>
        </a:spcBef>
        <a:spcAft>
          <a:spcPct val="0"/>
        </a:spcAft>
        <a:defRPr sz="18400">
          <a:solidFill>
            <a:schemeClr val="tx2"/>
          </a:solidFill>
          <a:latin typeface="Times New Roman" charset="0"/>
        </a:defRPr>
      </a:lvl8pPr>
      <a:lvl9pPr marL="1828800" algn="ctr" defTabSz="3814763" rtl="0" fontAlgn="base">
        <a:spcBef>
          <a:spcPct val="0"/>
        </a:spcBef>
        <a:spcAft>
          <a:spcPct val="0"/>
        </a:spcAft>
        <a:defRPr sz="18400">
          <a:solidFill>
            <a:schemeClr val="tx2"/>
          </a:solidFill>
          <a:latin typeface="Times New Roman" charset="0"/>
        </a:defRPr>
      </a:lvl9pPr>
    </p:titleStyle>
    <p:bodyStyle>
      <a:lvl1pPr marL="1430338" indent="-1430338" algn="l" defTabSz="3814763" rtl="0" eaLnBrk="0" fontAlgn="base" hangingPunct="0">
        <a:spcBef>
          <a:spcPct val="20000"/>
        </a:spcBef>
        <a:spcAft>
          <a:spcPct val="0"/>
        </a:spcAft>
        <a:buChar char="•"/>
        <a:defRPr sz="13300">
          <a:solidFill>
            <a:schemeClr val="tx1"/>
          </a:solidFill>
          <a:latin typeface="+mn-lt"/>
          <a:ea typeface="MS PGothic" panose="020B0600070205080204" pitchFamily="34" charset="-128"/>
          <a:cs typeface="+mn-cs"/>
        </a:defRPr>
      </a:lvl1pPr>
      <a:lvl2pPr marL="3098800" indent="-1192213" algn="l" defTabSz="3814763" rtl="0" eaLnBrk="0" fontAlgn="base" hangingPunct="0">
        <a:spcBef>
          <a:spcPct val="20000"/>
        </a:spcBef>
        <a:spcAft>
          <a:spcPct val="0"/>
        </a:spcAft>
        <a:buChar char="–"/>
        <a:defRPr sz="11700">
          <a:solidFill>
            <a:schemeClr val="tx1"/>
          </a:solidFill>
          <a:latin typeface="+mn-lt"/>
          <a:ea typeface="MS PGothic" panose="020B0600070205080204" pitchFamily="34" charset="-128"/>
        </a:defRPr>
      </a:lvl2pPr>
      <a:lvl3pPr marL="4767263" indent="-952500" algn="l" defTabSz="3814763" rtl="0" eaLnBrk="0" fontAlgn="base" hangingPunct="0">
        <a:spcBef>
          <a:spcPct val="20000"/>
        </a:spcBef>
        <a:spcAft>
          <a:spcPct val="0"/>
        </a:spcAft>
        <a:buChar char="•"/>
        <a:defRPr sz="10000">
          <a:solidFill>
            <a:schemeClr val="tx1"/>
          </a:solidFill>
          <a:latin typeface="+mn-lt"/>
          <a:ea typeface="MS PGothic" panose="020B0600070205080204" pitchFamily="34" charset="-128"/>
        </a:defRPr>
      </a:lvl3pPr>
      <a:lvl4pPr marL="6675438" indent="-954088" algn="l" defTabSz="3814763" rtl="0" eaLnBrk="0" fontAlgn="base" hangingPunct="0">
        <a:spcBef>
          <a:spcPct val="20000"/>
        </a:spcBef>
        <a:spcAft>
          <a:spcPct val="0"/>
        </a:spcAft>
        <a:buChar char="–"/>
        <a:defRPr sz="8300">
          <a:solidFill>
            <a:schemeClr val="tx1"/>
          </a:solidFill>
          <a:latin typeface="+mn-lt"/>
          <a:ea typeface="MS PGothic" panose="020B0600070205080204" pitchFamily="34" charset="-128"/>
        </a:defRPr>
      </a:lvl4pPr>
      <a:lvl5pPr marL="8582025" indent="-954088" algn="l" defTabSz="3814763" rtl="0" eaLnBrk="0" fontAlgn="base" hangingPunct="0">
        <a:spcBef>
          <a:spcPct val="20000"/>
        </a:spcBef>
        <a:spcAft>
          <a:spcPct val="0"/>
        </a:spcAft>
        <a:buChar char="»"/>
        <a:defRPr sz="8300">
          <a:solidFill>
            <a:schemeClr val="tx1"/>
          </a:solidFill>
          <a:latin typeface="+mn-lt"/>
          <a:ea typeface="MS PGothic" panose="020B0600070205080204" pitchFamily="34" charset="-128"/>
        </a:defRPr>
      </a:lvl5pPr>
      <a:lvl6pPr marL="9039225" indent="-954088" algn="l" defTabSz="3814763" rtl="0" fontAlgn="base">
        <a:spcBef>
          <a:spcPct val="20000"/>
        </a:spcBef>
        <a:spcAft>
          <a:spcPct val="0"/>
        </a:spcAft>
        <a:buChar char="»"/>
        <a:defRPr sz="8300">
          <a:solidFill>
            <a:schemeClr val="tx1"/>
          </a:solidFill>
          <a:latin typeface="+mn-lt"/>
        </a:defRPr>
      </a:lvl6pPr>
      <a:lvl7pPr marL="9496425" indent="-954088" algn="l" defTabSz="3814763" rtl="0" fontAlgn="base">
        <a:spcBef>
          <a:spcPct val="20000"/>
        </a:spcBef>
        <a:spcAft>
          <a:spcPct val="0"/>
        </a:spcAft>
        <a:buChar char="»"/>
        <a:defRPr sz="8300">
          <a:solidFill>
            <a:schemeClr val="tx1"/>
          </a:solidFill>
          <a:latin typeface="+mn-lt"/>
        </a:defRPr>
      </a:lvl7pPr>
      <a:lvl8pPr marL="9953625" indent="-954088" algn="l" defTabSz="3814763" rtl="0" fontAlgn="base">
        <a:spcBef>
          <a:spcPct val="20000"/>
        </a:spcBef>
        <a:spcAft>
          <a:spcPct val="0"/>
        </a:spcAft>
        <a:buChar char="»"/>
        <a:defRPr sz="8300">
          <a:solidFill>
            <a:schemeClr val="tx1"/>
          </a:solidFill>
          <a:latin typeface="+mn-lt"/>
        </a:defRPr>
      </a:lvl8pPr>
      <a:lvl9pPr marL="10410825" indent="-954088" algn="l" defTabSz="3814763" rtl="0" fontAlgn="base">
        <a:spcBef>
          <a:spcPct val="20000"/>
        </a:spcBef>
        <a:spcAft>
          <a:spcPct val="0"/>
        </a:spcAft>
        <a:buChar char="»"/>
        <a:defRPr sz="8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8367CC-04F9-48AD-ABD2-76EAF0CEC1C7}"/>
              </a:ext>
            </a:extLst>
          </p:cNvPr>
          <p:cNvSpPr>
            <a:spLocks noGrp="1" noChangeArrowheads="1"/>
          </p:cNvSpPr>
          <p:nvPr>
            <p:ph type="title"/>
          </p:nvPr>
        </p:nvSpPr>
        <p:spPr>
          <a:xfrm>
            <a:off x="5316871" y="1066850"/>
            <a:ext cx="27960758" cy="4267200"/>
          </a:xfrm>
        </p:spPr>
        <p:txBody>
          <a:bodyPr/>
          <a:lstStyle/>
          <a:p>
            <a:pPr eaLnBrk="1" hangingPunct="1">
              <a:lnSpc>
                <a:spcPct val="70000"/>
              </a:lnSpc>
            </a:pPr>
            <a:r>
              <a:rPr lang="en-US" altLang="en-US" sz="10000" b="1" dirty="0">
                <a:solidFill>
                  <a:srgbClr val="0070C0"/>
                </a:solidFill>
                <a:ea typeface="MS PGothic"/>
              </a:rPr>
              <a:t>Force-feedback Design for Robotics Hand: Bio-based Design and Simulation</a:t>
            </a:r>
            <a:br>
              <a:rPr lang="en-US" altLang="en-US" sz="10000" b="1" dirty="0">
                <a:solidFill>
                  <a:srgbClr val="0070C0"/>
                </a:solidFill>
                <a:ea typeface="MS PGothic"/>
              </a:rPr>
            </a:br>
            <a:r>
              <a:rPr lang="en-US" altLang="en-US" sz="8000" b="1" dirty="0">
                <a:solidFill>
                  <a:srgbClr val="0070C0"/>
                </a:solidFill>
                <a:ea typeface="MS PGothic"/>
              </a:rPr>
              <a:t>Student: </a:t>
            </a:r>
            <a:r>
              <a:rPr lang="en-US" altLang="zh-CN" sz="8000" b="1" dirty="0" err="1">
                <a:solidFill>
                  <a:srgbClr val="0070C0"/>
                </a:solidFill>
                <a:ea typeface="MS PGothic"/>
              </a:rPr>
              <a:t>Husnain</a:t>
            </a:r>
            <a:r>
              <a:rPr lang="en-US" altLang="zh-CN" sz="8000" b="1" dirty="0">
                <a:solidFill>
                  <a:srgbClr val="0070C0"/>
                </a:solidFill>
                <a:ea typeface="MS PGothic"/>
              </a:rPr>
              <a:t> Khan, </a:t>
            </a:r>
            <a:r>
              <a:rPr lang="en-US" altLang="en-US" sz="8000" b="1" dirty="0">
                <a:solidFill>
                  <a:srgbClr val="0070C0"/>
                </a:solidFill>
                <a:ea typeface="MS PGothic"/>
              </a:rPr>
              <a:t>Mentor: Zhou Zhang, Ph.D.</a:t>
            </a:r>
            <a:br>
              <a:rPr lang="en-US" altLang="en-US" sz="2000" b="1" dirty="0"/>
            </a:br>
            <a:r>
              <a:rPr lang="en-US" altLang="en-US" sz="2000" b="1" dirty="0">
                <a:solidFill>
                  <a:srgbClr val="0070C0"/>
                </a:solidFill>
                <a:ea typeface="MS PGothic"/>
              </a:rPr>
              <a:t>\</a:t>
            </a:r>
            <a:br>
              <a:rPr lang="en-US" altLang="en-US" sz="2000" b="1" dirty="0"/>
            </a:br>
            <a:r>
              <a:rPr lang="en-US" altLang="en-US" sz="7200" b="1" dirty="0">
                <a:solidFill>
                  <a:srgbClr val="0070C0"/>
                </a:solidFill>
                <a:ea typeface="MS PGothic"/>
              </a:rPr>
              <a:t>New York City College of Technolo</a:t>
            </a:r>
            <a:r>
              <a:rPr lang="en-US" altLang="en-US" sz="8000" b="1" dirty="0">
                <a:solidFill>
                  <a:srgbClr val="0070C0"/>
                </a:solidFill>
                <a:ea typeface="MS PGothic"/>
              </a:rPr>
              <a:t>gy </a:t>
            </a:r>
            <a:br>
              <a:rPr lang="en-US" altLang="en-US" sz="8000" b="1" dirty="0"/>
            </a:br>
            <a:r>
              <a:rPr lang="en-US" altLang="en-US" sz="7000" b="1" i="1" dirty="0">
                <a:solidFill>
                  <a:srgbClr val="0070C0"/>
                </a:solidFill>
                <a:ea typeface="MS PGothic"/>
              </a:rPr>
              <a:t>Department of Mechanical Engineering Technology</a:t>
            </a:r>
            <a:endParaRPr lang="en-US" altLang="en-US" sz="12000" b="1" dirty="0">
              <a:solidFill>
                <a:srgbClr val="0070C0"/>
              </a:solidFill>
              <a:ea typeface="MS PGothic"/>
              <a:cs typeface="Times New Roman"/>
            </a:endParaRPr>
          </a:p>
        </p:txBody>
      </p:sp>
      <p:sp>
        <p:nvSpPr>
          <p:cNvPr id="2051" name="Line 4">
            <a:extLst>
              <a:ext uri="{FF2B5EF4-FFF2-40B4-BE49-F238E27FC236}">
                <a16:creationId xmlns:a16="http://schemas.microsoft.com/office/drawing/2014/main" id="{297CC6AE-EB46-4F75-B879-A6737877F5D6}"/>
              </a:ext>
            </a:extLst>
          </p:cNvPr>
          <p:cNvSpPr>
            <a:spLocks noChangeShapeType="1"/>
          </p:cNvSpPr>
          <p:nvPr/>
        </p:nvSpPr>
        <p:spPr bwMode="auto">
          <a:xfrm>
            <a:off x="2835275" y="5492311"/>
            <a:ext cx="323675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2" name="Picture 6" descr="158064_138483227619_2126546364_n">
            <a:extLst>
              <a:ext uri="{FF2B5EF4-FFF2-40B4-BE49-F238E27FC236}">
                <a16:creationId xmlns:a16="http://schemas.microsoft.com/office/drawing/2014/main" id="{01497CC3-D3C3-41C5-910E-0F73724A2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92" y="1075650"/>
            <a:ext cx="4404640" cy="42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8">
            <a:extLst>
              <a:ext uri="{FF2B5EF4-FFF2-40B4-BE49-F238E27FC236}">
                <a16:creationId xmlns:a16="http://schemas.microsoft.com/office/drawing/2014/main" id="{F113DC44-CC8A-4C7D-ABAE-4F85ABBA2F8B}"/>
              </a:ext>
            </a:extLst>
          </p:cNvPr>
          <p:cNvSpPr txBox="1">
            <a:spLocks noChangeArrowheads="1"/>
          </p:cNvSpPr>
          <p:nvPr/>
        </p:nvSpPr>
        <p:spPr bwMode="auto">
          <a:xfrm>
            <a:off x="1606230" y="7461778"/>
            <a:ext cx="11752182" cy="1061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3814763">
              <a:spcBef>
                <a:spcPct val="20000"/>
              </a:spcBef>
              <a:buChar char="•"/>
              <a:defRPr sz="13300">
                <a:solidFill>
                  <a:schemeClr val="tx1"/>
                </a:solidFill>
                <a:latin typeface="Times New Roman" panose="02020603050405020304" pitchFamily="18" charset="0"/>
                <a:ea typeface="MS PGothic" panose="020B0600070205080204" pitchFamily="34" charset="-128"/>
              </a:defRPr>
            </a:lvl1pPr>
            <a:lvl2pPr marL="742950" indent="-285750" defTabSz="3814763">
              <a:spcBef>
                <a:spcPct val="20000"/>
              </a:spcBef>
              <a:buChar char="–"/>
              <a:defRPr sz="11700">
                <a:solidFill>
                  <a:schemeClr val="tx1"/>
                </a:solidFill>
                <a:latin typeface="Times New Roman" panose="02020603050405020304" pitchFamily="18" charset="0"/>
                <a:ea typeface="MS PGothic" panose="020B0600070205080204" pitchFamily="34" charset="-128"/>
              </a:defRPr>
            </a:lvl2pPr>
            <a:lvl3pPr marL="1143000" indent="-228600" defTabSz="3814763">
              <a:spcBef>
                <a:spcPct val="20000"/>
              </a:spcBef>
              <a:buChar char="•"/>
              <a:defRPr sz="10000">
                <a:solidFill>
                  <a:schemeClr val="tx1"/>
                </a:solidFill>
                <a:latin typeface="Times New Roman" panose="02020603050405020304" pitchFamily="18" charset="0"/>
                <a:ea typeface="MS PGothic" panose="020B0600070205080204" pitchFamily="34" charset="-128"/>
              </a:defRPr>
            </a:lvl3pPr>
            <a:lvl4pPr marL="1600200" indent="-228600" defTabSz="3814763">
              <a:spcBef>
                <a:spcPct val="20000"/>
              </a:spcBef>
              <a:buChar char="–"/>
              <a:defRPr sz="8300">
                <a:solidFill>
                  <a:schemeClr val="tx1"/>
                </a:solidFill>
                <a:latin typeface="Times New Roman" panose="02020603050405020304" pitchFamily="18" charset="0"/>
                <a:ea typeface="MS PGothic" panose="020B0600070205080204" pitchFamily="34" charset="-128"/>
              </a:defRPr>
            </a:lvl4pPr>
            <a:lvl5pPr marL="2057400" indent="-228600" defTabSz="3814763">
              <a:spcBef>
                <a:spcPct val="20000"/>
              </a:spcBef>
              <a:buChar char="»"/>
              <a:defRPr sz="8300">
                <a:solidFill>
                  <a:schemeClr val="tx1"/>
                </a:solidFill>
                <a:latin typeface="Times New Roman" panose="02020603050405020304" pitchFamily="18" charset="0"/>
                <a:ea typeface="MS PGothic" panose="020B0600070205080204" pitchFamily="34" charset="-128"/>
              </a:defRPr>
            </a:lvl5pPr>
            <a:lvl6pPr marL="2514600" indent="-228600" defTabSz="3814763" eaLnBrk="0" fontAlgn="base" hangingPunct="0">
              <a:spcBef>
                <a:spcPct val="20000"/>
              </a:spcBef>
              <a:spcAft>
                <a:spcPct val="0"/>
              </a:spcAft>
              <a:buChar char="»"/>
              <a:defRPr sz="8300">
                <a:solidFill>
                  <a:schemeClr val="tx1"/>
                </a:solidFill>
                <a:latin typeface="Times New Roman" panose="02020603050405020304" pitchFamily="18" charset="0"/>
                <a:ea typeface="MS PGothic" panose="020B0600070205080204" pitchFamily="34" charset="-128"/>
              </a:defRPr>
            </a:lvl6pPr>
            <a:lvl7pPr marL="2971800" indent="-228600" defTabSz="3814763" eaLnBrk="0" fontAlgn="base" hangingPunct="0">
              <a:spcBef>
                <a:spcPct val="20000"/>
              </a:spcBef>
              <a:spcAft>
                <a:spcPct val="0"/>
              </a:spcAft>
              <a:buChar char="»"/>
              <a:defRPr sz="8300">
                <a:solidFill>
                  <a:schemeClr val="tx1"/>
                </a:solidFill>
                <a:latin typeface="Times New Roman" panose="02020603050405020304" pitchFamily="18" charset="0"/>
                <a:ea typeface="MS PGothic" panose="020B0600070205080204" pitchFamily="34" charset="-128"/>
              </a:defRPr>
            </a:lvl7pPr>
            <a:lvl8pPr marL="3429000" indent="-228600" defTabSz="3814763" eaLnBrk="0" fontAlgn="base" hangingPunct="0">
              <a:spcBef>
                <a:spcPct val="20000"/>
              </a:spcBef>
              <a:spcAft>
                <a:spcPct val="0"/>
              </a:spcAft>
              <a:buChar char="»"/>
              <a:defRPr sz="8300">
                <a:solidFill>
                  <a:schemeClr val="tx1"/>
                </a:solidFill>
                <a:latin typeface="Times New Roman" panose="02020603050405020304" pitchFamily="18" charset="0"/>
                <a:ea typeface="MS PGothic" panose="020B0600070205080204" pitchFamily="34" charset="-128"/>
              </a:defRPr>
            </a:lvl8pPr>
            <a:lvl9pPr marL="3886200" indent="-228600" defTabSz="3814763" eaLnBrk="0" fontAlgn="base" hangingPunct="0">
              <a:spcBef>
                <a:spcPct val="20000"/>
              </a:spcBef>
              <a:spcAft>
                <a:spcPct val="0"/>
              </a:spcAft>
              <a:buChar char="»"/>
              <a:defRPr sz="8300">
                <a:solidFill>
                  <a:schemeClr val="tx1"/>
                </a:solidFill>
                <a:latin typeface="Times New Roman" panose="02020603050405020304" pitchFamily="18" charset="0"/>
                <a:ea typeface="MS PGothic" panose="020B0600070205080204" pitchFamily="34" charset="-128"/>
              </a:defRPr>
            </a:lvl9pPr>
          </a:lstStyle>
          <a:p>
            <a:pPr algn="just" rtl="0">
              <a:spcBef>
                <a:spcPts val="0"/>
              </a:spcBef>
              <a:spcAft>
                <a:spcPts val="0"/>
              </a:spcAft>
              <a:buNone/>
            </a:pPr>
            <a:r>
              <a:rPr lang="en-US" sz="3600" b="0" i="0" u="none" strike="noStrike" dirty="0">
                <a:solidFill>
                  <a:srgbClr val="000000"/>
                </a:solidFill>
                <a:effectLst/>
                <a:latin typeface="Times New Roman"/>
                <a:ea typeface="MS PGothic"/>
                <a:cs typeface="Times New Roman"/>
              </a:rPr>
              <a:t>The great challenge for the Virtual Assembly Platform is how to make the users have the in-person feeling with the augmented tools. Hands are the most important organs that are used to provide touch feeling. In a real assembly scenario, the force from the components and tools will be feedback to the brain via the hands. Unfortunately, the virtual assembly failed to mimic the in-person scenarios since it will not provide such kind of feedback. As a result, the users’ real identities are lost. Then, the users’ slower-progressing wrong habits will prevent them from success in the future. Therefore, it is necessary to design a robotics hand that can provide force feedback. The proposed robotics hand will combine the motion synthesis of the human body, kinematic, dynamics, and computer graphics to reproduce the movement of a hand. Besides, spring, damper, and servo motors are integrated into the hand design. All the components will contribute to the force-feedback. After that, this project will be integrated into the project of “Procedure-Oriented for Engineering Education” to improve users ‘immersive feeling when they implement the virtual assembly.</a:t>
            </a:r>
          </a:p>
        </p:txBody>
      </p:sp>
      <p:sp>
        <p:nvSpPr>
          <p:cNvPr id="4" name="TextBox 3">
            <a:extLst>
              <a:ext uri="{FF2B5EF4-FFF2-40B4-BE49-F238E27FC236}">
                <a16:creationId xmlns:a16="http://schemas.microsoft.com/office/drawing/2014/main" id="{6A14CE23-4173-451D-B6F8-8805905A2275}"/>
              </a:ext>
            </a:extLst>
          </p:cNvPr>
          <p:cNvSpPr txBox="1"/>
          <p:nvPr/>
        </p:nvSpPr>
        <p:spPr>
          <a:xfrm>
            <a:off x="18500985" y="6038866"/>
            <a:ext cx="385455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i="1" u="sng">
                <a:solidFill>
                  <a:srgbClr val="0070C0"/>
                </a:solidFill>
                <a:latin typeface="Times New Roman"/>
                <a:ea typeface="MS PGothic"/>
                <a:cs typeface="Times New Roman"/>
              </a:rPr>
              <a:t>Advantage:</a:t>
            </a:r>
            <a:endParaRPr lang="en-US" sz="6000" i="1" u="sng">
              <a:solidFill>
                <a:srgbClr val="0070C0"/>
              </a:solidFill>
              <a:cs typeface="Times New Roman"/>
            </a:endParaRPr>
          </a:p>
        </p:txBody>
      </p:sp>
      <p:sp>
        <p:nvSpPr>
          <p:cNvPr id="7" name="TextBox 6">
            <a:extLst>
              <a:ext uri="{FF2B5EF4-FFF2-40B4-BE49-F238E27FC236}">
                <a16:creationId xmlns:a16="http://schemas.microsoft.com/office/drawing/2014/main" id="{3EBF981E-F5A5-4183-8E09-00D50528628B}"/>
              </a:ext>
            </a:extLst>
          </p:cNvPr>
          <p:cNvSpPr txBox="1"/>
          <p:nvPr/>
        </p:nvSpPr>
        <p:spPr>
          <a:xfrm>
            <a:off x="14244418" y="7461778"/>
            <a:ext cx="9857150" cy="10064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dirty="0">
                <a:latin typeface="Times New Roman"/>
                <a:ea typeface="MS PGothic"/>
                <a:cs typeface="Times New Roman"/>
              </a:rPr>
              <a:t>Among the products and research, two methos are employed to provide the force feedback: passive and active actuation. Passive ones19 generate resistance with the dampers, springs, or electromagnetic clutches, and they are inherently safe since the resistance is one kind of reactions of the inertia system, and only effect when the motions detected. The active ones21 usually use motors and pneumatic systems to realize force-feedback. Its advantage is the force can adapt the changes of the motion to provide a more realistic feeling. The disadvantage will be the potential risk due to the malfunctional motions. Therefore, the specific design to safety is critical for the active haptic gloves: limit the maximum output loading, and design the emergency stop equipment. The proposed design can solve the conflict and provide an optimized trad-off between safety and force-feedback.</a:t>
            </a:r>
          </a:p>
        </p:txBody>
      </p:sp>
      <p:sp>
        <p:nvSpPr>
          <p:cNvPr id="8" name="TextBox 7">
            <a:extLst>
              <a:ext uri="{FF2B5EF4-FFF2-40B4-BE49-F238E27FC236}">
                <a16:creationId xmlns:a16="http://schemas.microsoft.com/office/drawing/2014/main" id="{198F49AE-BCAA-4838-B07B-8A4F66670F1D}"/>
              </a:ext>
            </a:extLst>
          </p:cNvPr>
          <p:cNvSpPr txBox="1"/>
          <p:nvPr/>
        </p:nvSpPr>
        <p:spPr>
          <a:xfrm>
            <a:off x="28751678" y="14128178"/>
            <a:ext cx="4528361" cy="1055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i="1" u="sng" dirty="0">
                <a:solidFill>
                  <a:srgbClr val="0070C0"/>
                </a:solidFill>
                <a:latin typeface="Times New Roman"/>
                <a:ea typeface="MS PGothic"/>
                <a:cs typeface="Times New Roman"/>
              </a:rPr>
              <a:t>Conclusion:</a:t>
            </a:r>
          </a:p>
        </p:txBody>
      </p:sp>
      <p:sp>
        <p:nvSpPr>
          <p:cNvPr id="9" name="TextBox 8">
            <a:extLst>
              <a:ext uri="{FF2B5EF4-FFF2-40B4-BE49-F238E27FC236}">
                <a16:creationId xmlns:a16="http://schemas.microsoft.com/office/drawing/2014/main" id="{3F60C112-AD57-4323-ADAA-EB8BB477314A}"/>
              </a:ext>
            </a:extLst>
          </p:cNvPr>
          <p:cNvSpPr txBox="1"/>
          <p:nvPr/>
        </p:nvSpPr>
        <p:spPr>
          <a:xfrm>
            <a:off x="5316871" y="6038866"/>
            <a:ext cx="325891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i="1" u="sng">
                <a:solidFill>
                  <a:srgbClr val="0070C0"/>
                </a:solidFill>
                <a:latin typeface="Times New Roman"/>
                <a:ea typeface="MS PGothic"/>
                <a:cs typeface="Times New Roman"/>
              </a:rPr>
              <a:t>Abstract:</a:t>
            </a:r>
          </a:p>
        </p:txBody>
      </p:sp>
      <p:sp>
        <p:nvSpPr>
          <p:cNvPr id="10" name="TextBox 9">
            <a:extLst>
              <a:ext uri="{FF2B5EF4-FFF2-40B4-BE49-F238E27FC236}">
                <a16:creationId xmlns:a16="http://schemas.microsoft.com/office/drawing/2014/main" id="{63591F5D-C592-449D-995A-5B6881F2B755}"/>
              </a:ext>
            </a:extLst>
          </p:cNvPr>
          <p:cNvSpPr txBox="1"/>
          <p:nvPr/>
        </p:nvSpPr>
        <p:spPr>
          <a:xfrm>
            <a:off x="27502558" y="20726198"/>
            <a:ext cx="770025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i="1" u="sng" dirty="0">
                <a:solidFill>
                  <a:srgbClr val="0070C0"/>
                </a:solidFill>
                <a:latin typeface="Times New Roman"/>
                <a:ea typeface="MS PGothic"/>
                <a:cs typeface="Times New Roman"/>
              </a:rPr>
              <a:t>Tentative Simulation:</a:t>
            </a:r>
            <a:endParaRPr lang="en-US" sz="6000" i="1" u="sng" dirty="0">
              <a:solidFill>
                <a:srgbClr val="0070C0"/>
              </a:solidFill>
              <a:cs typeface="Times New Roman"/>
            </a:endParaRPr>
          </a:p>
        </p:txBody>
      </p:sp>
      <p:sp>
        <p:nvSpPr>
          <p:cNvPr id="21" name="TextBox 20">
            <a:extLst>
              <a:ext uri="{FF2B5EF4-FFF2-40B4-BE49-F238E27FC236}">
                <a16:creationId xmlns:a16="http://schemas.microsoft.com/office/drawing/2014/main" id="{45712B93-60C0-47FE-A2DF-0D823E41AFF4}"/>
              </a:ext>
            </a:extLst>
          </p:cNvPr>
          <p:cNvSpPr txBox="1"/>
          <p:nvPr/>
        </p:nvSpPr>
        <p:spPr>
          <a:xfrm>
            <a:off x="28208111" y="10231509"/>
            <a:ext cx="64089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dirty="0">
                <a:solidFill>
                  <a:srgbClr val="0070C0"/>
                </a:solidFill>
                <a:latin typeface="Times New Roman"/>
                <a:ea typeface="MS PGothic"/>
                <a:cs typeface="Times New Roman"/>
              </a:rPr>
              <a:t> </a:t>
            </a:r>
            <a:r>
              <a:rPr lang="en-US" sz="6000" i="1" u="sng" dirty="0">
                <a:solidFill>
                  <a:srgbClr val="0070C0"/>
                </a:solidFill>
                <a:latin typeface="Times New Roman"/>
                <a:ea typeface="MS PGothic"/>
                <a:cs typeface="Times New Roman"/>
              </a:rPr>
              <a:t> Applications:</a:t>
            </a:r>
            <a:endParaRPr lang="en-US" sz="6000" dirty="0">
              <a:latin typeface="Times New Roman"/>
              <a:ea typeface="MS PGothic"/>
              <a:cs typeface="Times New Roman"/>
            </a:endParaRPr>
          </a:p>
        </p:txBody>
      </p:sp>
      <p:sp>
        <p:nvSpPr>
          <p:cNvPr id="22" name="TextBox 21">
            <a:extLst>
              <a:ext uri="{FF2B5EF4-FFF2-40B4-BE49-F238E27FC236}">
                <a16:creationId xmlns:a16="http://schemas.microsoft.com/office/drawing/2014/main" id="{65A9345C-5299-4AFF-B268-AF276A5C2E7C}"/>
              </a:ext>
            </a:extLst>
          </p:cNvPr>
          <p:cNvSpPr txBox="1"/>
          <p:nvPr/>
        </p:nvSpPr>
        <p:spPr>
          <a:xfrm>
            <a:off x="25069930" y="11696578"/>
            <a:ext cx="1097803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imes New Roman"/>
                <a:ea typeface="MS PGothic"/>
                <a:cs typeface="Times New Roman"/>
              </a:rPr>
              <a:t>The success of this project will benefit a diverse application as virtual rehabilitation, virtual training, virtual assembly, gaming, prothesis, dynamics analysis of fluid etc.</a:t>
            </a:r>
            <a:r>
              <a:rPr lang="en-US" altLang="zh-CN" sz="3600" dirty="0">
                <a:latin typeface="Times New Roman"/>
                <a:ea typeface="MS PGothic"/>
                <a:cs typeface="Times New Roman"/>
              </a:rPr>
              <a:t> </a:t>
            </a:r>
            <a:endParaRPr lang="en-US" sz="3600" dirty="0">
              <a:latin typeface="Times New Roman"/>
              <a:ea typeface="MS PGothic"/>
              <a:cs typeface="Times New Roman"/>
            </a:endParaRPr>
          </a:p>
        </p:txBody>
      </p:sp>
      <p:sp>
        <p:nvSpPr>
          <p:cNvPr id="23" name="TextBox 22">
            <a:extLst>
              <a:ext uri="{FF2B5EF4-FFF2-40B4-BE49-F238E27FC236}">
                <a16:creationId xmlns:a16="http://schemas.microsoft.com/office/drawing/2014/main" id="{A2EAB5E9-7AF4-48CF-A627-3068393DFC22}"/>
              </a:ext>
            </a:extLst>
          </p:cNvPr>
          <p:cNvSpPr txBox="1"/>
          <p:nvPr/>
        </p:nvSpPr>
        <p:spPr>
          <a:xfrm rot="10800000" flipV="1">
            <a:off x="28601297" y="6038866"/>
            <a:ext cx="5622529" cy="1015663"/>
          </a:xfrm>
          <a:prstGeom prst="rect">
            <a:avLst/>
          </a:prstGeom>
          <a:noFill/>
        </p:spPr>
        <p:txBody>
          <a:bodyPr wrap="square" rtlCol="0">
            <a:spAutoFit/>
          </a:bodyPr>
          <a:lstStyle/>
          <a:p>
            <a:pPr algn="l"/>
            <a:r>
              <a:rPr lang="en-US" sz="6000" i="1" u="sng" dirty="0">
                <a:solidFill>
                  <a:srgbClr val="0070C0"/>
                </a:solidFill>
              </a:rPr>
              <a:t>Disadvantages </a:t>
            </a:r>
          </a:p>
        </p:txBody>
      </p:sp>
      <p:sp>
        <p:nvSpPr>
          <p:cNvPr id="24" name="TextBox 23">
            <a:extLst>
              <a:ext uri="{FF2B5EF4-FFF2-40B4-BE49-F238E27FC236}">
                <a16:creationId xmlns:a16="http://schemas.microsoft.com/office/drawing/2014/main" id="{7F71126F-70BC-402F-81D1-06EAF2595219}"/>
              </a:ext>
            </a:extLst>
          </p:cNvPr>
          <p:cNvSpPr txBox="1"/>
          <p:nvPr/>
        </p:nvSpPr>
        <p:spPr>
          <a:xfrm>
            <a:off x="25069930" y="7461778"/>
            <a:ext cx="10978039" cy="3970318"/>
          </a:xfrm>
          <a:prstGeom prst="rect">
            <a:avLst/>
          </a:prstGeom>
          <a:noFill/>
        </p:spPr>
        <p:txBody>
          <a:bodyPr wrap="square" lIns="91440" tIns="45720" rIns="91440" bIns="45720" rtlCol="0" anchor="t">
            <a:spAutoFit/>
          </a:bodyPr>
          <a:lstStyle/>
          <a:p>
            <a:r>
              <a:rPr lang="en-US" sz="3600" dirty="0">
                <a:latin typeface="Times New Roman"/>
                <a:ea typeface="MS PGothic"/>
                <a:cs typeface="Times New Roman"/>
              </a:rPr>
              <a:t>Bio-inspired design needs to employ the motion synthesis to figure out the relation between the hand motion and  force generated according to the motion. It means that the complicated non-linear problems are involved. As a result, the complexity and the cost of computation will be a great burden for the research.</a:t>
            </a:r>
          </a:p>
          <a:p>
            <a:endParaRPr lang="en-US" sz="3600" dirty="0">
              <a:cs typeface="Times New Roman"/>
            </a:endParaRPr>
          </a:p>
        </p:txBody>
      </p:sp>
      <p:sp>
        <p:nvSpPr>
          <p:cNvPr id="25" name="TextBox 24">
            <a:extLst>
              <a:ext uri="{FF2B5EF4-FFF2-40B4-BE49-F238E27FC236}">
                <a16:creationId xmlns:a16="http://schemas.microsoft.com/office/drawing/2014/main" id="{6575F9F1-2171-4153-AA74-5C566FDEA3DD}"/>
              </a:ext>
            </a:extLst>
          </p:cNvPr>
          <p:cNvSpPr txBox="1"/>
          <p:nvPr/>
        </p:nvSpPr>
        <p:spPr>
          <a:xfrm>
            <a:off x="25222458" y="15199255"/>
            <a:ext cx="1067298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imes New Roman"/>
                <a:ea typeface="MS PGothic"/>
                <a:cs typeface="Times New Roman"/>
              </a:rPr>
              <a:t>In this project, a force-feedback hand is designed. It is inspired by the real hand, and simulated with Autodesk CFD. This project has the potential to provide the users with an immersive feeling when they use the virtual reality systems. After the simulation and design, the hand will be fabricated with additive manufacturing. To mimic the real hand, the filament of the 3D printer will use thermoplastic elastomers (TPE) that is flexible enough to make the hand.</a:t>
            </a:r>
          </a:p>
        </p:txBody>
      </p:sp>
      <p:sp>
        <p:nvSpPr>
          <p:cNvPr id="26" name="TextBox 25">
            <a:extLst>
              <a:ext uri="{FF2B5EF4-FFF2-40B4-BE49-F238E27FC236}">
                <a16:creationId xmlns:a16="http://schemas.microsoft.com/office/drawing/2014/main" id="{A9CD03FB-F765-441F-9EAA-0253BDEBF2E4}"/>
              </a:ext>
            </a:extLst>
          </p:cNvPr>
          <p:cNvSpPr txBox="1"/>
          <p:nvPr/>
        </p:nvSpPr>
        <p:spPr>
          <a:xfrm>
            <a:off x="1763019" y="24486482"/>
            <a:ext cx="10963530" cy="646331"/>
          </a:xfrm>
          <a:prstGeom prst="rect">
            <a:avLst/>
          </a:prstGeom>
          <a:noFill/>
        </p:spPr>
        <p:txBody>
          <a:bodyPr wrap="square">
            <a:spAutoFit/>
          </a:bodyPr>
          <a:lstStyle/>
          <a:p>
            <a:pPr algn="ctr"/>
            <a:r>
              <a:rPr lang="en-US" sz="3600" b="1" dirty="0"/>
              <a:t>Bio-inspired Design of Hand</a:t>
            </a:r>
          </a:p>
        </p:txBody>
      </p:sp>
      <p:sp>
        <p:nvSpPr>
          <p:cNvPr id="28" name="TextBox 27">
            <a:extLst>
              <a:ext uri="{FF2B5EF4-FFF2-40B4-BE49-F238E27FC236}">
                <a16:creationId xmlns:a16="http://schemas.microsoft.com/office/drawing/2014/main" id="{CD0D0E8D-D26D-4E8A-B755-DF2757AAA284}"/>
              </a:ext>
            </a:extLst>
          </p:cNvPr>
          <p:cNvSpPr txBox="1"/>
          <p:nvPr/>
        </p:nvSpPr>
        <p:spPr>
          <a:xfrm>
            <a:off x="14704300" y="22682144"/>
            <a:ext cx="9185893" cy="646331"/>
          </a:xfrm>
          <a:prstGeom prst="rect">
            <a:avLst/>
          </a:prstGeom>
          <a:noFill/>
        </p:spPr>
        <p:txBody>
          <a:bodyPr wrap="square">
            <a:spAutoFit/>
          </a:bodyPr>
          <a:lstStyle/>
          <a:p>
            <a:pPr algn="ctr"/>
            <a:r>
              <a:rPr lang="en-US" sz="3600" b="1" dirty="0"/>
              <a:t>Hydraulic Control for Force-feedback</a:t>
            </a:r>
          </a:p>
        </p:txBody>
      </p:sp>
      <p:grpSp>
        <p:nvGrpSpPr>
          <p:cNvPr id="31" name="Group 30">
            <a:extLst>
              <a:ext uri="{FF2B5EF4-FFF2-40B4-BE49-F238E27FC236}">
                <a16:creationId xmlns:a16="http://schemas.microsoft.com/office/drawing/2014/main" id="{136A63E1-BC1F-4F59-B19E-CAD491AB7552}"/>
              </a:ext>
            </a:extLst>
          </p:cNvPr>
          <p:cNvGrpSpPr/>
          <p:nvPr/>
        </p:nvGrpSpPr>
        <p:grpSpPr>
          <a:xfrm>
            <a:off x="1984326" y="18531620"/>
            <a:ext cx="10672982" cy="5632311"/>
            <a:chOff x="2857615" y="197884"/>
            <a:chExt cx="6629112" cy="3111587"/>
          </a:xfrm>
        </p:grpSpPr>
        <p:pic>
          <p:nvPicPr>
            <p:cNvPr id="32" name="Picture 2">
              <a:extLst>
                <a:ext uri="{FF2B5EF4-FFF2-40B4-BE49-F238E27FC236}">
                  <a16:creationId xmlns:a16="http://schemas.microsoft.com/office/drawing/2014/main" id="{668ABC56-D512-43B0-AE14-1AB534C574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0" t="1849" r="9542" b="9457"/>
            <a:stretch/>
          </p:blipFill>
          <p:spPr bwMode="auto">
            <a:xfrm>
              <a:off x="2857616" y="363908"/>
              <a:ext cx="1664535" cy="17750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822984D8-5745-4812-9160-AA938A63ADEA}"/>
                </a:ext>
              </a:extLst>
            </p:cNvPr>
            <p:cNvPicPr>
              <a:picLocks noChangeAspect="1"/>
            </p:cNvPicPr>
            <p:nvPr/>
          </p:nvPicPr>
          <p:blipFill rotWithShape="1">
            <a:blip r:embed="rId4"/>
            <a:srcRect l="52344" b="1303"/>
            <a:stretch/>
          </p:blipFill>
          <p:spPr>
            <a:xfrm>
              <a:off x="7544506" y="554184"/>
              <a:ext cx="1650829" cy="1722291"/>
            </a:xfrm>
            <a:prstGeom prst="rect">
              <a:avLst/>
            </a:prstGeom>
          </p:spPr>
        </p:pic>
        <p:pic>
          <p:nvPicPr>
            <p:cNvPr id="34" name="Picture 33">
              <a:extLst>
                <a:ext uri="{FF2B5EF4-FFF2-40B4-BE49-F238E27FC236}">
                  <a16:creationId xmlns:a16="http://schemas.microsoft.com/office/drawing/2014/main" id="{6A26EC67-D117-48A6-958D-FFC87E1E3D40}"/>
                </a:ext>
              </a:extLst>
            </p:cNvPr>
            <p:cNvPicPr>
              <a:picLocks noChangeAspect="1"/>
            </p:cNvPicPr>
            <p:nvPr/>
          </p:nvPicPr>
          <p:blipFill rotWithShape="1">
            <a:blip r:embed="rId5"/>
            <a:srcRect b="21716"/>
            <a:stretch/>
          </p:blipFill>
          <p:spPr>
            <a:xfrm>
              <a:off x="4907830" y="1070200"/>
              <a:ext cx="2092425" cy="686296"/>
            </a:xfrm>
            <a:prstGeom prst="rect">
              <a:avLst/>
            </a:prstGeom>
          </p:spPr>
        </p:pic>
        <p:sp>
          <p:nvSpPr>
            <p:cNvPr id="35" name="TextBox 34">
              <a:extLst>
                <a:ext uri="{FF2B5EF4-FFF2-40B4-BE49-F238E27FC236}">
                  <a16:creationId xmlns:a16="http://schemas.microsoft.com/office/drawing/2014/main" id="{182E5B75-2E67-4B2A-80FB-D4F815C0E089}"/>
                </a:ext>
              </a:extLst>
            </p:cNvPr>
            <p:cNvSpPr txBox="1"/>
            <p:nvPr/>
          </p:nvSpPr>
          <p:spPr>
            <a:xfrm>
              <a:off x="4832979" y="246407"/>
              <a:ext cx="2134465"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Blood pressure in vessels</a:t>
              </a:r>
            </a:p>
          </p:txBody>
        </p:sp>
        <p:sp>
          <p:nvSpPr>
            <p:cNvPr id="36" name="TextBox 35">
              <a:extLst>
                <a:ext uri="{FF2B5EF4-FFF2-40B4-BE49-F238E27FC236}">
                  <a16:creationId xmlns:a16="http://schemas.microsoft.com/office/drawing/2014/main" id="{8890E810-155C-4716-B675-E800920156E3}"/>
                </a:ext>
              </a:extLst>
            </p:cNvPr>
            <p:cNvSpPr txBox="1"/>
            <p:nvPr/>
          </p:nvSpPr>
          <p:spPr>
            <a:xfrm>
              <a:off x="7253115" y="197888"/>
              <a:ext cx="2233612"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Motion synthesis of hand</a:t>
              </a:r>
            </a:p>
          </p:txBody>
        </p:sp>
        <p:sp>
          <p:nvSpPr>
            <p:cNvPr id="37" name="Oval 36">
              <a:extLst>
                <a:ext uri="{FF2B5EF4-FFF2-40B4-BE49-F238E27FC236}">
                  <a16:creationId xmlns:a16="http://schemas.microsoft.com/office/drawing/2014/main" id="{35059DEA-DDD1-427E-A4FB-6BC99380BE86}"/>
                </a:ext>
              </a:extLst>
            </p:cNvPr>
            <p:cNvSpPr/>
            <p:nvPr/>
          </p:nvSpPr>
          <p:spPr>
            <a:xfrm>
              <a:off x="3563760" y="1251423"/>
              <a:ext cx="288044" cy="32385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or: Curved 37">
              <a:extLst>
                <a:ext uri="{FF2B5EF4-FFF2-40B4-BE49-F238E27FC236}">
                  <a16:creationId xmlns:a16="http://schemas.microsoft.com/office/drawing/2014/main" id="{901F2A15-9039-435A-AE86-BEE909468508}"/>
                </a:ext>
              </a:extLst>
            </p:cNvPr>
            <p:cNvCxnSpPr>
              <a:cxnSpLocks/>
              <a:stCxn id="37" idx="6"/>
              <a:endCxn id="34" idx="0"/>
            </p:cNvCxnSpPr>
            <p:nvPr/>
          </p:nvCxnSpPr>
          <p:spPr>
            <a:xfrm flipV="1">
              <a:off x="3851804" y="1070200"/>
              <a:ext cx="2102239" cy="343148"/>
            </a:xfrm>
            <a:prstGeom prst="curvedConnector4">
              <a:avLst>
                <a:gd name="adj1" fmla="val 25117"/>
                <a:gd name="adj2" fmla="val 166618"/>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03C1F5AD-B573-44D6-AB18-8C72022C645B}"/>
                </a:ext>
              </a:extLst>
            </p:cNvPr>
            <p:cNvCxnSpPr>
              <a:cxnSpLocks/>
              <a:stCxn id="43" idx="3"/>
              <a:endCxn id="42" idx="1"/>
            </p:cNvCxnSpPr>
            <p:nvPr/>
          </p:nvCxnSpPr>
          <p:spPr>
            <a:xfrm>
              <a:off x="7066591" y="1237178"/>
              <a:ext cx="391484" cy="4"/>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pic>
          <p:nvPicPr>
            <p:cNvPr id="40" name="Picture 39">
              <a:extLst>
                <a:ext uri="{FF2B5EF4-FFF2-40B4-BE49-F238E27FC236}">
                  <a16:creationId xmlns:a16="http://schemas.microsoft.com/office/drawing/2014/main" id="{D7610E53-A658-4E5D-9239-4D8864581B70}"/>
                </a:ext>
              </a:extLst>
            </p:cNvPr>
            <p:cNvPicPr>
              <a:picLocks noChangeAspect="1"/>
            </p:cNvPicPr>
            <p:nvPr/>
          </p:nvPicPr>
          <p:blipFill rotWithShape="1">
            <a:blip r:embed="rId6"/>
            <a:srcRect l="1200" t="22534" r="6400" b="22000"/>
            <a:stretch/>
          </p:blipFill>
          <p:spPr>
            <a:xfrm>
              <a:off x="7976690" y="2840185"/>
              <a:ext cx="864339" cy="363192"/>
            </a:xfrm>
            <a:prstGeom prst="rect">
              <a:avLst/>
            </a:prstGeom>
          </p:spPr>
        </p:pic>
        <p:sp>
          <p:nvSpPr>
            <p:cNvPr id="41" name="TextBox 40">
              <a:extLst>
                <a:ext uri="{FF2B5EF4-FFF2-40B4-BE49-F238E27FC236}">
                  <a16:creationId xmlns:a16="http://schemas.microsoft.com/office/drawing/2014/main" id="{F76FF013-C53B-46DC-9345-122FAE80FCAF}"/>
                </a:ext>
              </a:extLst>
            </p:cNvPr>
            <p:cNvSpPr txBox="1"/>
            <p:nvPr/>
          </p:nvSpPr>
          <p:spPr>
            <a:xfrm>
              <a:off x="7941641" y="2571750"/>
              <a:ext cx="934439"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Sensors</a:t>
              </a:r>
            </a:p>
          </p:txBody>
        </p:sp>
        <p:sp>
          <p:nvSpPr>
            <p:cNvPr id="42" name="Rectangle 41">
              <a:extLst>
                <a:ext uri="{FF2B5EF4-FFF2-40B4-BE49-F238E27FC236}">
                  <a16:creationId xmlns:a16="http://schemas.microsoft.com/office/drawing/2014/main" id="{ADE64911-583A-4D77-921A-CF495CE8E487}"/>
                </a:ext>
              </a:extLst>
            </p:cNvPr>
            <p:cNvSpPr/>
            <p:nvPr/>
          </p:nvSpPr>
          <p:spPr>
            <a:xfrm>
              <a:off x="7458075" y="197888"/>
              <a:ext cx="1876425" cy="2078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ABFAD59-AC6F-4613-A68A-FD98F91E5F7B}"/>
                </a:ext>
              </a:extLst>
            </p:cNvPr>
            <p:cNvSpPr/>
            <p:nvPr/>
          </p:nvSpPr>
          <p:spPr>
            <a:xfrm>
              <a:off x="4832979" y="197884"/>
              <a:ext cx="2233612" cy="2078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C0DF795-31C0-4E48-B19F-104B11EDC696}"/>
                </a:ext>
              </a:extLst>
            </p:cNvPr>
            <p:cNvSpPr/>
            <p:nvPr/>
          </p:nvSpPr>
          <p:spPr>
            <a:xfrm>
              <a:off x="7929067" y="2571750"/>
              <a:ext cx="934439" cy="737721"/>
            </a:xfrm>
            <a:prstGeom prst="rect">
              <a:avLst/>
            </a:prstGeom>
            <a:no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1E1D1455-0FF7-47CF-AF1F-305792003001}"/>
                </a:ext>
              </a:extLst>
            </p:cNvPr>
            <p:cNvCxnSpPr>
              <a:stCxn id="42" idx="2"/>
              <a:endCxn id="44" idx="0"/>
            </p:cNvCxnSpPr>
            <p:nvPr/>
          </p:nvCxnSpPr>
          <p:spPr>
            <a:xfrm flipH="1">
              <a:off x="8396287" y="2276475"/>
              <a:ext cx="1" cy="295275"/>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46" name="Rectangle 45">
              <a:extLst>
                <a:ext uri="{FF2B5EF4-FFF2-40B4-BE49-F238E27FC236}">
                  <a16:creationId xmlns:a16="http://schemas.microsoft.com/office/drawing/2014/main" id="{4E953FA2-D3E9-495C-A1DE-20DB50A298FD}"/>
                </a:ext>
              </a:extLst>
            </p:cNvPr>
            <p:cNvSpPr/>
            <p:nvPr/>
          </p:nvSpPr>
          <p:spPr>
            <a:xfrm>
              <a:off x="5610105" y="2571749"/>
              <a:ext cx="1000243" cy="7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BC75741-49C3-4A7F-80B6-0448D891550B}"/>
                </a:ext>
              </a:extLst>
            </p:cNvPr>
            <p:cNvPicPr>
              <a:picLocks noChangeAspect="1"/>
            </p:cNvPicPr>
            <p:nvPr/>
          </p:nvPicPr>
          <p:blipFill rotWithShape="1">
            <a:blip r:embed="rId7"/>
            <a:srcRect l="19134" t="7920" r="16521" b="8349"/>
            <a:stretch/>
          </p:blipFill>
          <p:spPr>
            <a:xfrm>
              <a:off x="5866241" y="2823418"/>
              <a:ext cx="518637" cy="449572"/>
            </a:xfrm>
            <a:prstGeom prst="rect">
              <a:avLst/>
            </a:prstGeom>
          </p:spPr>
        </p:pic>
        <p:sp>
          <p:nvSpPr>
            <p:cNvPr id="48" name="TextBox 47">
              <a:extLst>
                <a:ext uri="{FF2B5EF4-FFF2-40B4-BE49-F238E27FC236}">
                  <a16:creationId xmlns:a16="http://schemas.microsoft.com/office/drawing/2014/main" id="{B5942B50-F650-4811-93C5-D2B31815A07A}"/>
                </a:ext>
              </a:extLst>
            </p:cNvPr>
            <p:cNvSpPr txBox="1"/>
            <p:nvPr/>
          </p:nvSpPr>
          <p:spPr>
            <a:xfrm>
              <a:off x="5657727" y="2571749"/>
              <a:ext cx="934439"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Brain</a:t>
              </a:r>
            </a:p>
          </p:txBody>
        </p:sp>
        <p:pic>
          <p:nvPicPr>
            <p:cNvPr id="49" name="Picture 48">
              <a:extLst>
                <a:ext uri="{FF2B5EF4-FFF2-40B4-BE49-F238E27FC236}">
                  <a16:creationId xmlns:a16="http://schemas.microsoft.com/office/drawing/2014/main" id="{73354DCE-8FEB-49D8-AF93-B38FDC013D04}"/>
                </a:ext>
              </a:extLst>
            </p:cNvPr>
            <p:cNvPicPr>
              <a:picLocks noChangeAspect="1"/>
            </p:cNvPicPr>
            <p:nvPr/>
          </p:nvPicPr>
          <p:blipFill rotWithShape="1">
            <a:blip r:embed="rId8"/>
            <a:srcRect l="32650" t="20151" r="37912" b="34395"/>
            <a:stretch/>
          </p:blipFill>
          <p:spPr>
            <a:xfrm>
              <a:off x="3512983" y="2810864"/>
              <a:ext cx="462163" cy="475718"/>
            </a:xfrm>
            <a:prstGeom prst="rect">
              <a:avLst/>
            </a:prstGeom>
          </p:spPr>
        </p:pic>
        <p:sp>
          <p:nvSpPr>
            <p:cNvPr id="50" name="Rectangle 49">
              <a:extLst>
                <a:ext uri="{FF2B5EF4-FFF2-40B4-BE49-F238E27FC236}">
                  <a16:creationId xmlns:a16="http://schemas.microsoft.com/office/drawing/2014/main" id="{E296A27D-E0AC-475B-9AF2-9419C09A346D}"/>
                </a:ext>
              </a:extLst>
            </p:cNvPr>
            <p:cNvSpPr/>
            <p:nvPr/>
          </p:nvSpPr>
          <p:spPr>
            <a:xfrm>
              <a:off x="3248146" y="2571748"/>
              <a:ext cx="1000243" cy="7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20D483C-1A86-4FF6-88E5-1ADE801A08F0}"/>
                </a:ext>
              </a:extLst>
            </p:cNvPr>
            <p:cNvSpPr txBox="1"/>
            <p:nvPr/>
          </p:nvSpPr>
          <p:spPr>
            <a:xfrm>
              <a:off x="3281047" y="2571749"/>
              <a:ext cx="934439"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Heart</a:t>
              </a:r>
            </a:p>
          </p:txBody>
        </p:sp>
        <p:cxnSp>
          <p:nvCxnSpPr>
            <p:cNvPr id="52" name="Straight Arrow Connector 51">
              <a:extLst>
                <a:ext uri="{FF2B5EF4-FFF2-40B4-BE49-F238E27FC236}">
                  <a16:creationId xmlns:a16="http://schemas.microsoft.com/office/drawing/2014/main" id="{A674383E-BDF4-4F1A-BA57-BF6D071A9846}"/>
                </a:ext>
              </a:extLst>
            </p:cNvPr>
            <p:cNvCxnSpPr>
              <a:stCxn id="44" idx="1"/>
              <a:endCxn id="46" idx="3"/>
            </p:cNvCxnSpPr>
            <p:nvPr/>
          </p:nvCxnSpPr>
          <p:spPr>
            <a:xfrm flipH="1" flipV="1">
              <a:off x="6610348" y="2940610"/>
              <a:ext cx="1318719" cy="1"/>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66042C58-A450-431C-B551-9C5CEE7D06B1}"/>
                </a:ext>
              </a:extLst>
            </p:cNvPr>
            <p:cNvCxnSpPr>
              <a:cxnSpLocks/>
              <a:stCxn id="46" idx="1"/>
              <a:endCxn id="50" idx="3"/>
            </p:cNvCxnSpPr>
            <p:nvPr/>
          </p:nvCxnSpPr>
          <p:spPr>
            <a:xfrm flipH="1" flipV="1">
              <a:off x="4248389" y="2940609"/>
              <a:ext cx="1361716" cy="1"/>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54" name="Rectangle 53">
              <a:extLst>
                <a:ext uri="{FF2B5EF4-FFF2-40B4-BE49-F238E27FC236}">
                  <a16:creationId xmlns:a16="http://schemas.microsoft.com/office/drawing/2014/main" id="{3DA43D9D-D1E8-47C6-8510-84A8D9C01436}"/>
                </a:ext>
              </a:extLst>
            </p:cNvPr>
            <p:cNvSpPr/>
            <p:nvPr/>
          </p:nvSpPr>
          <p:spPr>
            <a:xfrm>
              <a:off x="2857615" y="197884"/>
              <a:ext cx="1788839" cy="2078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3F2CFE19-FE01-4475-9E1B-CAEED2313932}"/>
                </a:ext>
              </a:extLst>
            </p:cNvPr>
            <p:cNvCxnSpPr>
              <a:stCxn id="51" idx="0"/>
              <a:endCxn id="54" idx="2"/>
            </p:cNvCxnSpPr>
            <p:nvPr/>
          </p:nvCxnSpPr>
          <p:spPr>
            <a:xfrm flipV="1">
              <a:off x="3748267" y="2276471"/>
              <a:ext cx="3768" cy="295278"/>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grpSp>
      <p:sp>
        <p:nvSpPr>
          <p:cNvPr id="56" name="TextBox 55">
            <a:extLst>
              <a:ext uri="{FF2B5EF4-FFF2-40B4-BE49-F238E27FC236}">
                <a16:creationId xmlns:a16="http://schemas.microsoft.com/office/drawing/2014/main" id="{D890DA63-AA70-486F-90FC-18669079D4D0}"/>
              </a:ext>
            </a:extLst>
          </p:cNvPr>
          <p:cNvSpPr txBox="1"/>
          <p:nvPr/>
        </p:nvSpPr>
        <p:spPr>
          <a:xfrm>
            <a:off x="1606230" y="25262804"/>
            <a:ext cx="117521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just" defTabSz="3814763">
              <a:spcBef>
                <a:spcPts val="0"/>
              </a:spcBef>
              <a:spcAft>
                <a:spcPts val="0"/>
              </a:spcAft>
              <a:buNone/>
              <a:defRPr sz="3600" b="0" i="0" u="none" strike="noStrike">
                <a:solidFill>
                  <a:srgbClr val="000000"/>
                </a:solidFill>
                <a:effectLst/>
                <a:latin typeface="Times New Roman"/>
                <a:ea typeface="MS PGothic"/>
                <a:cs typeface="Times New Roman"/>
              </a:defRPr>
            </a:lvl1pPr>
            <a:lvl2pPr marL="742950" indent="-285750" defTabSz="3814763">
              <a:spcBef>
                <a:spcPct val="20000"/>
              </a:spcBef>
              <a:buChar char="–"/>
              <a:defRPr sz="11700"/>
            </a:lvl2pPr>
            <a:lvl3pPr marL="1143000" indent="-228600" defTabSz="3814763">
              <a:spcBef>
                <a:spcPct val="20000"/>
              </a:spcBef>
              <a:buChar char="•"/>
            </a:lvl3pPr>
            <a:lvl4pPr marL="1600200" indent="-228600" defTabSz="3814763">
              <a:spcBef>
                <a:spcPct val="20000"/>
              </a:spcBef>
              <a:buChar char="–"/>
              <a:defRPr sz="8300"/>
            </a:lvl4pPr>
            <a:lvl5pPr marL="2057400" indent="-228600" defTabSz="3814763">
              <a:spcBef>
                <a:spcPct val="20000"/>
              </a:spcBef>
              <a:buChar char="»"/>
              <a:defRPr sz="8300"/>
            </a:lvl5pPr>
            <a:lvl6pPr marL="2514600" indent="-228600" defTabSz="3814763" eaLnBrk="0" fontAlgn="base" hangingPunct="0">
              <a:spcBef>
                <a:spcPct val="20000"/>
              </a:spcBef>
              <a:spcAft>
                <a:spcPct val="0"/>
              </a:spcAft>
              <a:buChar char="»"/>
              <a:defRPr sz="8300"/>
            </a:lvl6pPr>
            <a:lvl7pPr marL="2971800" indent="-228600" defTabSz="3814763" eaLnBrk="0" fontAlgn="base" hangingPunct="0">
              <a:spcBef>
                <a:spcPct val="20000"/>
              </a:spcBef>
              <a:spcAft>
                <a:spcPct val="0"/>
              </a:spcAft>
              <a:buChar char="»"/>
              <a:defRPr sz="8300"/>
            </a:lvl7pPr>
            <a:lvl8pPr marL="3429000" indent="-228600" defTabSz="3814763" eaLnBrk="0" fontAlgn="base" hangingPunct="0">
              <a:spcBef>
                <a:spcPct val="20000"/>
              </a:spcBef>
              <a:spcAft>
                <a:spcPct val="0"/>
              </a:spcAft>
              <a:buChar char="»"/>
              <a:defRPr sz="8300"/>
            </a:lvl8pPr>
            <a:lvl9pPr marL="3886200" indent="-228600" defTabSz="3814763" eaLnBrk="0" fontAlgn="base" hangingPunct="0">
              <a:spcBef>
                <a:spcPct val="20000"/>
              </a:spcBef>
              <a:spcAft>
                <a:spcPct val="0"/>
              </a:spcAft>
              <a:buChar char="»"/>
              <a:defRPr sz="8300"/>
            </a:lvl9pPr>
          </a:lstStyle>
          <a:p>
            <a:r>
              <a:rPr lang="en-US" dirty="0"/>
              <a:t>The procedures that the hand generates the force feedback are dementated: the hand is motivated, the sensors (nerves) detect the actions, the brain will process the data, and control the heart to power the vessels of the hand. </a:t>
            </a:r>
          </a:p>
        </p:txBody>
      </p:sp>
      <p:pic>
        <p:nvPicPr>
          <p:cNvPr id="11" name="Picture 10">
            <a:extLst>
              <a:ext uri="{FF2B5EF4-FFF2-40B4-BE49-F238E27FC236}">
                <a16:creationId xmlns:a16="http://schemas.microsoft.com/office/drawing/2014/main" id="{7B81612A-D8AF-4589-880B-956586C00046}"/>
              </a:ext>
            </a:extLst>
          </p:cNvPr>
          <p:cNvPicPr>
            <a:picLocks noChangeAspect="1"/>
          </p:cNvPicPr>
          <p:nvPr/>
        </p:nvPicPr>
        <p:blipFill>
          <a:blip r:embed="rId9"/>
          <a:stretch>
            <a:fillRect/>
          </a:stretch>
        </p:blipFill>
        <p:spPr>
          <a:xfrm>
            <a:off x="14704300" y="17628291"/>
            <a:ext cx="9185895" cy="4964631"/>
          </a:xfrm>
          <a:prstGeom prst="rect">
            <a:avLst/>
          </a:prstGeom>
        </p:spPr>
      </p:pic>
      <p:sp>
        <p:nvSpPr>
          <p:cNvPr id="57" name="TextBox 56">
            <a:extLst>
              <a:ext uri="{FF2B5EF4-FFF2-40B4-BE49-F238E27FC236}">
                <a16:creationId xmlns:a16="http://schemas.microsoft.com/office/drawing/2014/main" id="{5DC80BD5-4742-4E86-8911-F8BA24AFAADC}"/>
              </a:ext>
            </a:extLst>
          </p:cNvPr>
          <p:cNvSpPr txBox="1"/>
          <p:nvPr/>
        </p:nvSpPr>
        <p:spPr>
          <a:xfrm>
            <a:off x="14244416" y="23691009"/>
            <a:ext cx="98571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just" defTabSz="3814763">
              <a:spcBef>
                <a:spcPts val="0"/>
              </a:spcBef>
              <a:spcAft>
                <a:spcPts val="0"/>
              </a:spcAft>
              <a:buNone/>
              <a:defRPr sz="3600" b="0" i="0" u="none" strike="noStrike">
                <a:solidFill>
                  <a:srgbClr val="000000"/>
                </a:solidFill>
                <a:effectLst/>
                <a:latin typeface="Times New Roman"/>
                <a:ea typeface="MS PGothic"/>
                <a:cs typeface="Times New Roman"/>
              </a:defRPr>
            </a:lvl1pPr>
            <a:lvl2pPr marL="742950" indent="-285750" defTabSz="3814763">
              <a:spcBef>
                <a:spcPct val="20000"/>
              </a:spcBef>
              <a:buChar char="–"/>
              <a:defRPr sz="11700"/>
            </a:lvl2pPr>
            <a:lvl3pPr marL="1143000" indent="-228600" defTabSz="3814763">
              <a:spcBef>
                <a:spcPct val="20000"/>
              </a:spcBef>
              <a:buChar char="•"/>
            </a:lvl3pPr>
            <a:lvl4pPr marL="1600200" indent="-228600" defTabSz="3814763">
              <a:spcBef>
                <a:spcPct val="20000"/>
              </a:spcBef>
              <a:buChar char="–"/>
              <a:defRPr sz="8300"/>
            </a:lvl4pPr>
            <a:lvl5pPr marL="2057400" indent="-228600" defTabSz="3814763">
              <a:spcBef>
                <a:spcPct val="20000"/>
              </a:spcBef>
              <a:buChar char="»"/>
              <a:defRPr sz="8300"/>
            </a:lvl5pPr>
            <a:lvl6pPr marL="2514600" indent="-228600" defTabSz="3814763" eaLnBrk="0" fontAlgn="base" hangingPunct="0">
              <a:spcBef>
                <a:spcPct val="20000"/>
              </a:spcBef>
              <a:spcAft>
                <a:spcPct val="0"/>
              </a:spcAft>
              <a:buChar char="»"/>
              <a:defRPr sz="8300"/>
            </a:lvl6pPr>
            <a:lvl7pPr marL="2971800" indent="-228600" defTabSz="3814763" eaLnBrk="0" fontAlgn="base" hangingPunct="0">
              <a:spcBef>
                <a:spcPct val="20000"/>
              </a:spcBef>
              <a:spcAft>
                <a:spcPct val="0"/>
              </a:spcAft>
              <a:buChar char="»"/>
              <a:defRPr sz="8300"/>
            </a:lvl7pPr>
            <a:lvl8pPr marL="3429000" indent="-228600" defTabSz="3814763" eaLnBrk="0" fontAlgn="base" hangingPunct="0">
              <a:spcBef>
                <a:spcPct val="20000"/>
              </a:spcBef>
              <a:spcAft>
                <a:spcPct val="0"/>
              </a:spcAft>
              <a:buChar char="»"/>
              <a:defRPr sz="8300"/>
            </a:lvl8pPr>
            <a:lvl9pPr marL="3886200" indent="-228600" defTabSz="3814763" eaLnBrk="0" fontAlgn="base" hangingPunct="0">
              <a:spcBef>
                <a:spcPct val="20000"/>
              </a:spcBef>
              <a:spcAft>
                <a:spcPct val="0"/>
              </a:spcAft>
              <a:buChar char="»"/>
              <a:defRPr sz="8300"/>
            </a:lvl9pPr>
          </a:lstStyle>
          <a:p>
            <a:r>
              <a:rPr lang="en-US" dirty="0"/>
              <a:t>The pipes inside of the glove mimicking the vessels of the hand are powered by the hydraulic control system and used to generate the appropriate force based on the operations to the machines. It can spontaneously invoke the feeling of real operations to the various machines, and provide the users with an immersive virtual environment.</a:t>
            </a:r>
          </a:p>
        </p:txBody>
      </p:sp>
      <p:pic>
        <p:nvPicPr>
          <p:cNvPr id="13" name="Picture 12">
            <a:extLst>
              <a:ext uri="{FF2B5EF4-FFF2-40B4-BE49-F238E27FC236}">
                <a16:creationId xmlns:a16="http://schemas.microsoft.com/office/drawing/2014/main" id="{E92A63E9-A5FF-403A-B816-BC308E6878D6}"/>
              </a:ext>
            </a:extLst>
          </p:cNvPr>
          <p:cNvPicPr>
            <a:picLocks noChangeAspect="1"/>
          </p:cNvPicPr>
          <p:nvPr/>
        </p:nvPicPr>
        <p:blipFill>
          <a:blip r:embed="rId10"/>
          <a:stretch>
            <a:fillRect/>
          </a:stretch>
        </p:blipFill>
        <p:spPr>
          <a:xfrm>
            <a:off x="15194661" y="13325856"/>
            <a:ext cx="6186678" cy="1694688"/>
          </a:xfrm>
          <a:prstGeom prst="rect">
            <a:avLst/>
          </a:prstGeom>
        </p:spPr>
      </p:pic>
      <p:pic>
        <p:nvPicPr>
          <p:cNvPr id="15" name="Picture 14">
            <a:extLst>
              <a:ext uri="{FF2B5EF4-FFF2-40B4-BE49-F238E27FC236}">
                <a16:creationId xmlns:a16="http://schemas.microsoft.com/office/drawing/2014/main" id="{2BDA4CE0-F20F-4FE2-BBD6-8E42D8CFD221}"/>
              </a:ext>
            </a:extLst>
          </p:cNvPr>
          <p:cNvPicPr>
            <a:picLocks noChangeAspect="1"/>
          </p:cNvPicPr>
          <p:nvPr/>
        </p:nvPicPr>
        <p:blipFill rotWithShape="1">
          <a:blip r:embed="rId11">
            <a:extLst>
              <a:ext uri="{28A0092B-C50C-407E-A947-70E740481C1C}">
                <a14:useLocalDpi xmlns:a14="http://schemas.microsoft.com/office/drawing/2010/main" val="0"/>
              </a:ext>
            </a:extLst>
          </a:blip>
          <a:srcRect l="26396" t="28717" r="28143" b="12649"/>
          <a:stretch/>
        </p:blipFill>
        <p:spPr>
          <a:xfrm>
            <a:off x="28086476" y="21890889"/>
            <a:ext cx="5191151" cy="5021509"/>
          </a:xfrm>
          <a:prstGeom prst="rect">
            <a:avLst/>
          </a:prstGeom>
        </p:spPr>
      </p:pic>
      <p:sp>
        <p:nvSpPr>
          <p:cNvPr id="60" name="TextBox 59">
            <a:extLst>
              <a:ext uri="{FF2B5EF4-FFF2-40B4-BE49-F238E27FC236}">
                <a16:creationId xmlns:a16="http://schemas.microsoft.com/office/drawing/2014/main" id="{AD0D5076-2246-4AB9-953F-CA0674D1BA6F}"/>
              </a:ext>
            </a:extLst>
          </p:cNvPr>
          <p:cNvSpPr txBox="1"/>
          <p:nvPr/>
        </p:nvSpPr>
        <p:spPr>
          <a:xfrm>
            <a:off x="26016919" y="27061426"/>
            <a:ext cx="9185893" cy="646331"/>
          </a:xfrm>
          <a:prstGeom prst="rect">
            <a:avLst/>
          </a:prstGeom>
          <a:noFill/>
        </p:spPr>
        <p:txBody>
          <a:bodyPr wrap="square">
            <a:spAutoFit/>
          </a:bodyPr>
          <a:lstStyle/>
          <a:p>
            <a:pPr algn="ctr"/>
            <a:r>
              <a:rPr lang="en-US" sz="3600" b="1" dirty="0"/>
              <a:t>Distribution of Pressure in Pipes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81476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715</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Times New Roman</vt:lpstr>
      <vt:lpstr>Default Design</vt:lpstr>
      <vt:lpstr>Force-feedback Design for Robotics Hand: Bio-based Design and Simulation Student: Husnain Khan, Mentor: Zhou Zhang, Ph.D. \ New York City College of Technology  Department of Mechanical Engineering Technology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Zhou Zhang</cp:lastModifiedBy>
  <cp:revision>33</cp:revision>
  <dcterms:created xsi:type="dcterms:W3CDTF">1601-01-01T00:00:00Z</dcterms:created>
  <dcterms:modified xsi:type="dcterms:W3CDTF">2021-11-23T05:50:09Z</dcterms:modified>
</cp:coreProperties>
</file>